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256" r:id="rId2"/>
    <p:sldId id="261" r:id="rId3"/>
    <p:sldId id="260" r:id="rId4"/>
    <p:sldId id="266" r:id="rId5"/>
    <p:sldId id="267" r:id="rId6"/>
    <p:sldId id="268" r:id="rId7"/>
    <p:sldId id="262" r:id="rId8"/>
    <p:sldId id="263" r:id="rId9"/>
    <p:sldId id="270" r:id="rId10"/>
    <p:sldId id="280" r:id="rId11"/>
    <p:sldId id="281" r:id="rId12"/>
    <p:sldId id="306" r:id="rId13"/>
    <p:sldId id="282" r:id="rId14"/>
    <p:sldId id="285" r:id="rId15"/>
    <p:sldId id="286" r:id="rId16"/>
    <p:sldId id="287" r:id="rId17"/>
    <p:sldId id="305" r:id="rId18"/>
    <p:sldId id="284" r:id="rId19"/>
    <p:sldId id="301" r:id="rId20"/>
    <p:sldId id="302" r:id="rId21"/>
    <p:sldId id="303" r:id="rId22"/>
    <p:sldId id="288" r:id="rId23"/>
    <p:sldId id="297" r:id="rId24"/>
    <p:sldId id="290" r:id="rId25"/>
    <p:sldId id="298" r:id="rId26"/>
    <p:sldId id="292" r:id="rId27"/>
    <p:sldId id="299" r:id="rId28"/>
    <p:sldId id="294" r:id="rId29"/>
    <p:sldId id="300" r:id="rId30"/>
    <p:sldId id="296" r:id="rId31"/>
    <p:sldId id="258" r:id="rId32"/>
    <p:sldId id="259" r:id="rId33"/>
    <p:sldId id="271" r:id="rId34"/>
    <p:sldId id="274" r:id="rId35"/>
    <p:sldId id="276" r:id="rId36"/>
    <p:sldId id="279" r:id="rId37"/>
    <p:sldId id="264" r:id="rId3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99"/>
    <a:srgbClr val="E696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26" autoAdjust="0"/>
    <p:restoredTop sz="88732" autoAdjust="0"/>
  </p:normalViewPr>
  <p:slideViewPr>
    <p:cSldViewPr snapToGrid="0">
      <p:cViewPr varScale="1">
        <p:scale>
          <a:sx n="109" d="100"/>
          <a:sy n="109" d="100"/>
        </p:scale>
        <p:origin x="56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dPt>
            <c:idx val="0"/>
            <c:bubble3D val="0"/>
            <c:spPr>
              <a:solidFill>
                <a:srgbClr val="003399"/>
              </a:solidFill>
              <a:ln w="19050">
                <a:solidFill>
                  <a:schemeClr val="lt1"/>
                </a:solidFill>
              </a:ln>
              <a:effectLst/>
            </c:spPr>
            <c:extLst>
              <c:ext xmlns:c16="http://schemas.microsoft.com/office/drawing/2014/chart" uri="{C3380CC4-5D6E-409C-BE32-E72D297353CC}">
                <c16:uniqueId val="{00000001-761E-42E5-A142-09DCC4D139B5}"/>
              </c:ext>
            </c:extLst>
          </c:dPt>
          <c:dPt>
            <c:idx val="1"/>
            <c:bubble3D val="0"/>
            <c:spPr>
              <a:solidFill>
                <a:srgbClr val="E69600"/>
              </a:solidFill>
              <a:ln w="19050">
                <a:solidFill>
                  <a:schemeClr val="lt1"/>
                </a:solidFill>
              </a:ln>
              <a:effectLst/>
            </c:spPr>
            <c:extLst>
              <c:ext xmlns:c16="http://schemas.microsoft.com/office/drawing/2014/chart" uri="{C3380CC4-5D6E-409C-BE32-E72D297353CC}">
                <c16:uniqueId val="{00000003-761E-42E5-A142-09DCC4D139B5}"/>
              </c:ext>
            </c:extLst>
          </c:dPt>
          <c:dPt>
            <c:idx val="2"/>
            <c:bubble3D val="0"/>
            <c:spPr>
              <a:solidFill>
                <a:srgbClr val="C00000"/>
              </a:solidFill>
              <a:ln w="19050">
                <a:solidFill>
                  <a:schemeClr val="lt1"/>
                </a:solidFill>
              </a:ln>
              <a:effectLst/>
            </c:spPr>
            <c:extLst>
              <c:ext xmlns:c16="http://schemas.microsoft.com/office/drawing/2014/chart" uri="{C3380CC4-5D6E-409C-BE32-E72D297353CC}">
                <c16:uniqueId val="{00000005-761E-42E5-A142-09DCC4D139B5}"/>
              </c:ext>
            </c:extLst>
          </c:dPt>
          <c:dPt>
            <c:idx val="3"/>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7-761E-42E5-A142-09DCC4D139B5}"/>
              </c:ext>
            </c:extLst>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4.4000000000000004</c:v>
                </c:pt>
                <c:pt idx="1">
                  <c:v>3.2</c:v>
                </c:pt>
                <c:pt idx="2">
                  <c:v>1.4</c:v>
                </c:pt>
                <c:pt idx="3">
                  <c:v>1.2</c:v>
                </c:pt>
              </c:numCache>
            </c:numRef>
          </c:val>
          <c:extLst>
            <c:ext xmlns:c16="http://schemas.microsoft.com/office/drawing/2014/chart" uri="{C3380CC4-5D6E-409C-BE32-E72D297353CC}">
              <c16:uniqueId val="{00000008-761E-42E5-A142-09DCC4D139B5}"/>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dPt>
            <c:idx val="0"/>
            <c:bubble3D val="0"/>
            <c:spPr>
              <a:solidFill>
                <a:srgbClr val="003399"/>
              </a:solidFill>
              <a:ln w="19050">
                <a:solidFill>
                  <a:schemeClr val="lt1"/>
                </a:solidFill>
              </a:ln>
              <a:effectLst/>
            </c:spPr>
            <c:extLst>
              <c:ext xmlns:c16="http://schemas.microsoft.com/office/drawing/2014/chart" uri="{C3380CC4-5D6E-409C-BE32-E72D297353CC}">
                <c16:uniqueId val="{00000001-E7B9-4816-9A60-FDD40A1ED777}"/>
              </c:ext>
            </c:extLst>
          </c:dPt>
          <c:dPt>
            <c:idx val="1"/>
            <c:bubble3D val="0"/>
            <c:spPr>
              <a:solidFill>
                <a:srgbClr val="E69600"/>
              </a:solidFill>
              <a:ln w="19050">
                <a:solidFill>
                  <a:schemeClr val="lt1"/>
                </a:solidFill>
              </a:ln>
              <a:effectLst/>
            </c:spPr>
            <c:extLst>
              <c:ext xmlns:c16="http://schemas.microsoft.com/office/drawing/2014/chart" uri="{C3380CC4-5D6E-409C-BE32-E72D297353CC}">
                <c16:uniqueId val="{00000003-E7B9-4816-9A60-FDD40A1ED777}"/>
              </c:ext>
            </c:extLst>
          </c:dPt>
          <c:dPt>
            <c:idx val="2"/>
            <c:bubble3D val="0"/>
            <c:spPr>
              <a:solidFill>
                <a:srgbClr val="C00000"/>
              </a:solidFill>
              <a:ln w="19050">
                <a:solidFill>
                  <a:schemeClr val="lt1"/>
                </a:solidFill>
              </a:ln>
              <a:effectLst/>
            </c:spPr>
            <c:extLst>
              <c:ext xmlns:c16="http://schemas.microsoft.com/office/drawing/2014/chart" uri="{C3380CC4-5D6E-409C-BE32-E72D297353CC}">
                <c16:uniqueId val="{00000005-E7B9-4816-9A60-FDD40A1ED777}"/>
              </c:ext>
            </c:extLst>
          </c:dPt>
          <c:dPt>
            <c:idx val="3"/>
            <c:bubble3D val="0"/>
            <c:spPr>
              <a:solidFill>
                <a:schemeClr val="bg2">
                  <a:lumMod val="75000"/>
                </a:schemeClr>
              </a:solidFill>
              <a:ln w="19050">
                <a:solidFill>
                  <a:schemeClr val="lt1"/>
                </a:solidFill>
              </a:ln>
              <a:effectLst/>
            </c:spPr>
            <c:extLst>
              <c:ext xmlns:c16="http://schemas.microsoft.com/office/drawing/2014/chart" uri="{C3380CC4-5D6E-409C-BE32-E72D297353CC}">
                <c16:uniqueId val="{00000007-E7B9-4816-9A60-FDD40A1ED777}"/>
              </c:ext>
            </c:extLst>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4.4000000000000004</c:v>
                </c:pt>
                <c:pt idx="1">
                  <c:v>3.2</c:v>
                </c:pt>
                <c:pt idx="2">
                  <c:v>1.4</c:v>
                </c:pt>
                <c:pt idx="3">
                  <c:v>1.2</c:v>
                </c:pt>
              </c:numCache>
            </c:numRef>
          </c:val>
          <c:extLst>
            <c:ext xmlns:c16="http://schemas.microsoft.com/office/drawing/2014/chart" uri="{C3380CC4-5D6E-409C-BE32-E72D297353CC}">
              <c16:uniqueId val="{00000008-E7B9-4816-9A60-FDD40A1ED777}"/>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hdphoto1.wdp>
</file>

<file path=ppt/media/hdphoto2.wdp>
</file>

<file path=ppt/media/image1.png>
</file>

<file path=ppt/media/image10.png>
</file>

<file path=ppt/media/image11.png>
</file>

<file path=ppt/media/image12.png>
</file>

<file path=ppt/media/image13.png>
</file>

<file path=ppt/media/image14.svg>
</file>

<file path=ppt/media/image15.jpeg>
</file>

<file path=ppt/media/image16.jpeg>
</file>

<file path=ppt/media/image17.png>
</file>

<file path=ppt/media/image18.svg>
</file>

<file path=ppt/media/image19.jpeg>
</file>

<file path=ppt/media/image2.png>
</file>

<file path=ppt/media/image20.jpe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svg>
</file>

<file path=ppt/media/image36.png>
</file>

<file path=ppt/media/image37.svg>
</file>

<file path=ppt/media/image38.png>
</file>

<file path=ppt/media/image39.svg>
</file>

<file path=ppt/media/image4.png>
</file>

<file path=ppt/media/image40.png>
</file>

<file path=ppt/media/image41.svg>
</file>

<file path=ppt/media/image42.png>
</file>

<file path=ppt/media/image43.svg>
</file>

<file path=ppt/media/image44.png>
</file>

<file path=ppt/media/image45.svg>
</file>

<file path=ppt/media/image46.png>
</file>

<file path=ppt/media/image47.svg>
</file>

<file path=ppt/media/image48.png>
</file>

<file path=ppt/media/image5.sv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44B63A-81B8-4AB3-9097-870C2AB661B9}" type="datetimeFigureOut">
              <a:rPr lang="zh-CN" altLang="en-US" smtClean="0"/>
              <a:t>2021/10/11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3AF3C4-BC3D-4328-BFE9-C36B0AED5202}"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spc="75" dirty="0">
                <a:effectLst/>
                <a:latin typeface="Arial" panose="020B0604020202020204" pitchFamily="34" charset="0"/>
                <a:ea typeface="宋体" panose="02010600030101010101" pitchFamily="2" charset="-122"/>
                <a:cs typeface="Arial" panose="020B0604020202020204" pitchFamily="34" charset="0"/>
              </a:rPr>
              <a:t>为了估计总延迟，</a:t>
            </a:r>
            <a:r>
              <a:rPr lang="en-US" altLang="zh-CN" sz="1200" spc="75" dirty="0">
                <a:effectLst/>
                <a:latin typeface="Arial" panose="020B0604020202020204" pitchFamily="34" charset="0"/>
                <a:ea typeface="宋体" panose="02010600030101010101" pitchFamily="2" charset="-122"/>
                <a:cs typeface="宋体" panose="02010600030101010101" pitchFamily="2" charset="-122"/>
              </a:rPr>
              <a:t>COP</a:t>
            </a:r>
            <a:r>
              <a:rPr lang="zh-CN" altLang="zh-CN" sz="1200" spc="75" dirty="0">
                <a:effectLst/>
                <a:latin typeface="Arial" panose="020B0604020202020204" pitchFamily="34" charset="0"/>
                <a:ea typeface="宋体" panose="02010600030101010101" pitchFamily="2" charset="-122"/>
                <a:cs typeface="Arial" panose="020B0604020202020204" pitchFamily="34" charset="0"/>
              </a:rPr>
              <a:t>首先根据车辆到达时的排队长度估计车辆的释放时间。如果没有队列，就没有延迟；否则，它使用排队模型来估计车辆清零前的排队时间。然后，将车辆的延迟计算为其释放时间减去其到达时间。</a:t>
            </a:r>
            <a:endParaRPr lang="zh-CN" altLang="zh-CN" sz="1200" dirty="0">
              <a:effectLst/>
              <a:latin typeface="宋体" panose="02010600030101010101" pitchFamily="2" charset="-122"/>
              <a:ea typeface="宋体" panose="02010600030101010101" pitchFamily="2" charset="-122"/>
              <a:cs typeface="宋体"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A83AF3C4-BC3D-4328-BFE9-C36B0AED5202}" type="slidenum">
              <a:rPr lang="zh-CN" altLang="en-US" smtClean="0"/>
              <a:t>6</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spc="75" dirty="0">
                <a:effectLst/>
                <a:latin typeface="Arial" panose="020B0604020202020204" pitchFamily="34" charset="0"/>
                <a:ea typeface="宋体" panose="02010600030101010101" pitchFamily="2" charset="-122"/>
                <a:cs typeface="Arial" panose="020B0604020202020204" pitchFamily="34" charset="0"/>
              </a:rPr>
              <a:t>攻击车辆会需要使用其真实身份，但发送虚假的车辆轨迹数据。包括速度和位置。这可以通过两者方式做到：</a:t>
            </a:r>
            <a:r>
              <a:rPr lang="en-US" altLang="zh-CN" sz="1200" spc="75" dirty="0">
                <a:effectLst/>
                <a:latin typeface="Arial" panose="020B0604020202020204" pitchFamily="34" charset="0"/>
                <a:ea typeface="宋体" panose="02010600030101010101" pitchFamily="2" charset="-122"/>
                <a:cs typeface="宋体" panose="02010600030101010101" pitchFamily="2" charset="-122"/>
              </a:rPr>
              <a:t>1</a:t>
            </a:r>
            <a:r>
              <a:rPr lang="zh-CN" altLang="zh-CN" sz="1200" spc="75" dirty="0">
                <a:effectLst/>
                <a:latin typeface="Arial" panose="020B0604020202020204" pitchFamily="34" charset="0"/>
                <a:ea typeface="宋体" panose="02010600030101010101" pitchFamily="2" charset="-122"/>
                <a:cs typeface="Arial" panose="020B0604020202020204" pitchFamily="34" charset="0"/>
              </a:rPr>
              <a:t>、攻击者可能通过利用软件漏洞直接攻击</a:t>
            </a:r>
            <a:r>
              <a:rPr lang="en-US" altLang="zh-CN" sz="1200" spc="75" dirty="0">
                <a:effectLst/>
                <a:latin typeface="Arial" panose="020B0604020202020204" pitchFamily="34" charset="0"/>
                <a:ea typeface="宋体" panose="02010600030101010101" pitchFamily="2" charset="-122"/>
                <a:cs typeface="宋体" panose="02010600030101010101" pitchFamily="2" charset="-122"/>
              </a:rPr>
              <a:t>OBU</a:t>
            </a:r>
            <a:r>
              <a:rPr lang="zh-CN" altLang="zh-CN" sz="1200" spc="75" dirty="0">
                <a:effectLst/>
                <a:latin typeface="Arial" panose="020B0604020202020204" pitchFamily="34" charset="0"/>
                <a:ea typeface="宋体" panose="02010600030101010101" pitchFamily="2" charset="-122"/>
                <a:cs typeface="Arial" panose="020B0604020202020204" pitchFamily="34" charset="0"/>
              </a:rPr>
              <a:t>。</a:t>
            </a:r>
            <a:r>
              <a:rPr lang="en-US" altLang="zh-CN" sz="1200" spc="75" dirty="0">
                <a:effectLst/>
                <a:latin typeface="Arial" panose="020B0604020202020204" pitchFamily="34" charset="0"/>
                <a:ea typeface="宋体" panose="02010600030101010101" pitchFamily="2" charset="-122"/>
                <a:cs typeface="宋体" panose="02010600030101010101" pitchFamily="2" charset="-122"/>
              </a:rPr>
              <a:t>2</a:t>
            </a:r>
            <a:r>
              <a:rPr lang="zh-CN" altLang="zh-CN" sz="1200" spc="75" dirty="0">
                <a:effectLst/>
                <a:latin typeface="Arial" panose="020B0604020202020204" pitchFamily="34" charset="0"/>
                <a:ea typeface="宋体" panose="02010600030101010101" pitchFamily="2" charset="-122"/>
                <a:cs typeface="Arial" panose="020B0604020202020204" pitchFamily="34" charset="0"/>
              </a:rPr>
              <a:t>、如果很难攻击</a:t>
            </a:r>
            <a:r>
              <a:rPr lang="en-US" altLang="zh-CN" sz="1200" spc="75" dirty="0">
                <a:effectLst/>
                <a:latin typeface="Arial" panose="020B0604020202020204" pitchFamily="34" charset="0"/>
                <a:ea typeface="宋体" panose="02010600030101010101" pitchFamily="2" charset="-122"/>
                <a:cs typeface="宋体" panose="02010600030101010101" pitchFamily="2" charset="-122"/>
              </a:rPr>
              <a:t>OBU</a:t>
            </a:r>
            <a:r>
              <a:rPr lang="zh-CN" altLang="zh-CN" sz="1200" spc="75" dirty="0">
                <a:effectLst/>
                <a:latin typeface="Arial" panose="020B0604020202020204" pitchFamily="34" charset="0"/>
                <a:ea typeface="宋体" panose="02010600030101010101" pitchFamily="2" charset="-122"/>
                <a:cs typeface="Arial" panose="020B0604020202020204" pitchFamily="34" charset="0"/>
              </a:rPr>
              <a:t>，攻击者可以通过破坏其它</a:t>
            </a:r>
            <a:r>
              <a:rPr lang="en-US" altLang="zh-CN" sz="1200" spc="75" dirty="0">
                <a:effectLst/>
                <a:latin typeface="Arial" panose="020B0604020202020204" pitchFamily="34" charset="0"/>
                <a:ea typeface="宋体" panose="02010600030101010101" pitchFamily="2" charset="-122"/>
                <a:cs typeface="宋体" panose="02010600030101010101" pitchFamily="2" charset="-122"/>
              </a:rPr>
              <a:t>ECU</a:t>
            </a:r>
            <a:r>
              <a:rPr lang="zh-CN" altLang="zh-CN" sz="1200" spc="75" dirty="0">
                <a:effectLst/>
                <a:latin typeface="Arial" panose="020B0604020202020204" pitchFamily="34" charset="0"/>
                <a:ea typeface="宋体" panose="02010600030101010101" pitchFamily="2" charset="-122"/>
                <a:cs typeface="Arial" panose="020B0604020202020204" pitchFamily="34" charset="0"/>
              </a:rPr>
              <a:t>（电子控制单元），向</a:t>
            </a:r>
            <a:r>
              <a:rPr lang="en-US" altLang="zh-CN" sz="1200" spc="75" dirty="0">
                <a:effectLst/>
                <a:latin typeface="Arial" panose="020B0604020202020204" pitchFamily="34" charset="0"/>
                <a:ea typeface="宋体" panose="02010600030101010101" pitchFamily="2" charset="-122"/>
                <a:cs typeface="宋体" panose="02010600030101010101" pitchFamily="2" charset="-122"/>
              </a:rPr>
              <a:t>OBU</a:t>
            </a:r>
            <a:r>
              <a:rPr lang="zh-CN" altLang="zh-CN" sz="1200" spc="75" dirty="0">
                <a:effectLst/>
                <a:latin typeface="Arial" panose="020B0604020202020204" pitchFamily="34" charset="0"/>
                <a:ea typeface="宋体" panose="02010600030101010101" pitchFamily="2" charset="-122"/>
                <a:cs typeface="Arial" panose="020B0604020202020204" pitchFamily="34" charset="0"/>
              </a:rPr>
              <a:t>发送带有伪造传感器数据的伪造</a:t>
            </a:r>
            <a:r>
              <a:rPr lang="en-US" altLang="zh-CN" sz="1200" spc="75" dirty="0">
                <a:effectLst/>
                <a:latin typeface="Arial" panose="020B0604020202020204" pitchFamily="34" charset="0"/>
                <a:ea typeface="宋体" panose="02010600030101010101" pitchFamily="2" charset="-122"/>
                <a:cs typeface="宋体" panose="02010600030101010101" pitchFamily="2" charset="-122"/>
              </a:rPr>
              <a:t>CAN messages</a:t>
            </a:r>
          </a:p>
          <a:p>
            <a:endParaRPr lang="en-US" altLang="zh-CN" sz="1200" spc="75" dirty="0">
              <a:effectLst/>
              <a:latin typeface="Arial" panose="020B0604020202020204" pitchFamily="34" charset="0"/>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攻击车辆可以接收与</a:t>
            </a:r>
            <a:r>
              <a:rPr lang="en-US" altLang="zh-CN"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RSU</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中相同的</a:t>
            </a:r>
            <a:r>
              <a:rPr lang="en-US" altLang="zh-CN"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BSM</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消息集。因此，他们可以自行运行</a:t>
            </a:r>
            <a:r>
              <a:rPr lang="en-US" altLang="zh-CN"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COP</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和</a:t>
            </a:r>
            <a:r>
              <a:rPr lang="en-US" altLang="zh-CN"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EVLS</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算法，以了解执行的信号计划，并估计要执行的信号计划，这也在本文的开发过程中实施。</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A83AF3C4-BC3D-4328-BFE9-C36B0AED5202}" type="slidenum">
              <a:rPr lang="zh-CN" altLang="en-US" smtClean="0"/>
              <a:t>8</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C8FCEB9-7050-9B45-9BBC-1FE52BFBB905}" type="slidenum">
              <a:rPr kumimoji="1" lang="zh-CN" altLang="en-US" smtClean="0"/>
              <a:t>11</a:t>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C8FCEB9-7050-9B45-9BBC-1FE52BFBB905}" type="slidenum">
              <a:rPr kumimoji="1" lang="zh-CN" altLang="en-US" smtClean="0"/>
              <a:t>12</a:t>
            </a:fld>
            <a:endParaRPr kumimoji="1" lang="zh-CN" altLang="en-US"/>
          </a:p>
        </p:txBody>
      </p:sp>
    </p:spTree>
    <p:extLst>
      <p:ext uri="{BB962C8B-B14F-4D97-AF65-F5344CB8AC3E}">
        <p14:creationId xmlns:p14="http://schemas.microsoft.com/office/powerpoint/2010/main" val="21637391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在</a:t>
            </a:r>
            <a:r>
              <a:rPr lang="en-US" altLang="zh-CN" sz="1200" dirty="0">
                <a:solidFill>
                  <a:srgbClr val="231F20"/>
                </a:solidFill>
                <a:effectLst/>
                <a:latin typeface="Times New Roman" panose="02020603050405020304" pitchFamily="18" charset="0"/>
                <a:ea typeface="宋体" panose="02010600030101010101" pitchFamily="2" charset="-122"/>
              </a:rPr>
              <a:t>VISSIM</a:t>
            </a:r>
            <a:r>
              <a:rPr lang="zh-CN" altLang="zh-CN" sz="12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模拟中，对于相同的随机种子，使用相同</a:t>
            </a:r>
            <a:r>
              <a:rPr lang="en-US" altLang="zh-CN" sz="1200" dirty="0">
                <a:solidFill>
                  <a:srgbClr val="231F20"/>
                </a:solidFill>
                <a:effectLst/>
                <a:latin typeface="Times New Roman" panose="02020603050405020304" pitchFamily="18" charset="0"/>
                <a:ea typeface="宋体" panose="02010600030101010101" pitchFamily="2" charset="-122"/>
              </a:rPr>
              <a:t>ID</a:t>
            </a:r>
            <a:r>
              <a:rPr lang="zh-CN" altLang="zh-CN" sz="12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生成的车辆具有完全相同的初始数据，例如，相同的生成时间、相同的初始速度和位置。因此，在有攻击和无攻击的试验中，车辆总延迟和每辆车延迟都是可比的。。</a:t>
            </a:r>
            <a:endParaRPr lang="zh-CN" altLang="en-US" dirty="0"/>
          </a:p>
        </p:txBody>
      </p:sp>
      <p:sp>
        <p:nvSpPr>
          <p:cNvPr id="4" name="灯片编号占位符 3"/>
          <p:cNvSpPr>
            <a:spLocks noGrp="1"/>
          </p:cNvSpPr>
          <p:nvPr>
            <p:ph type="sldNum" sz="quarter" idx="5"/>
          </p:nvPr>
        </p:nvSpPr>
        <p:spPr/>
        <p:txBody>
          <a:bodyPr/>
          <a:lstStyle/>
          <a:p>
            <a:fld id="{DC682B3C-141F-4EC9-A0D4-DBEF8C8115B8}" type="slidenum">
              <a:rPr lang="zh-CN" altLang="en-US" smtClean="0"/>
              <a:t>23</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在</a:t>
            </a:r>
            <a:r>
              <a:rPr lang="en-US" altLang="zh-CN" sz="1200" dirty="0">
                <a:solidFill>
                  <a:srgbClr val="231F20"/>
                </a:solidFill>
                <a:effectLst/>
                <a:latin typeface="Times New Roman" panose="02020603050405020304" pitchFamily="18" charset="0"/>
                <a:ea typeface="宋体" panose="02010600030101010101" pitchFamily="2" charset="-122"/>
              </a:rPr>
              <a:t>VISSIM</a:t>
            </a:r>
            <a:r>
              <a:rPr lang="zh-CN" altLang="zh-CN" sz="12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模拟中，对于相同的随机种子，使用相同</a:t>
            </a:r>
            <a:r>
              <a:rPr lang="en-US" altLang="zh-CN" sz="1200" dirty="0">
                <a:solidFill>
                  <a:srgbClr val="231F20"/>
                </a:solidFill>
                <a:effectLst/>
                <a:latin typeface="Times New Roman" panose="02020603050405020304" pitchFamily="18" charset="0"/>
                <a:ea typeface="宋体" panose="02010600030101010101" pitchFamily="2" charset="-122"/>
              </a:rPr>
              <a:t>ID</a:t>
            </a:r>
            <a:r>
              <a:rPr lang="zh-CN" altLang="zh-CN" sz="12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生成的车辆具有完全相同的初始数据，例如，相同的生成时间、相同的初始速度和位置。因此，在有攻击和无攻击的试验中，车辆总延迟和每辆车延迟都是可比的。。</a:t>
            </a:r>
            <a:endParaRPr lang="zh-CN" altLang="en-US" dirty="0"/>
          </a:p>
        </p:txBody>
      </p:sp>
      <p:sp>
        <p:nvSpPr>
          <p:cNvPr id="4" name="灯片编号占位符 3"/>
          <p:cNvSpPr>
            <a:spLocks noGrp="1"/>
          </p:cNvSpPr>
          <p:nvPr>
            <p:ph type="sldNum" sz="quarter" idx="5"/>
          </p:nvPr>
        </p:nvSpPr>
        <p:spPr/>
        <p:txBody>
          <a:bodyPr/>
          <a:lstStyle/>
          <a:p>
            <a:fld id="{DC682B3C-141F-4EC9-A0D4-DBEF8C8115B8}" type="slidenum">
              <a:rPr lang="zh-CN" altLang="en-US" smtClean="0"/>
              <a:t>24</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3AF3C4-BC3D-4328-BFE9-C36B0AED5202}" type="slidenum">
              <a:rPr lang="zh-CN" altLang="en-US" smtClean="0"/>
              <a:t>36</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D283876-A659-4E3B-AC87-5695D049826F}" type="datetimeFigureOut">
              <a:rPr lang="zh-CN" altLang="en-US" smtClean="0"/>
              <a:t>2021/10/11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CD7EB2-8BC9-43B5-9B4D-70093A545BDE}"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D283876-A659-4E3B-AC87-5695D049826F}" type="datetimeFigureOut">
              <a:rPr lang="zh-CN" altLang="en-US" smtClean="0"/>
              <a:t>2021/10/11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CD7EB2-8BC9-43B5-9B4D-70093A545BDE}"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D283876-A659-4E3B-AC87-5695D049826F}" type="datetimeFigureOut">
              <a:rPr lang="zh-CN" altLang="en-US" smtClean="0"/>
              <a:t>2021/10/11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CD7EB2-8BC9-43B5-9B4D-70093A545BDE}"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D283876-A659-4E3B-AC87-5695D049826F}" type="datetimeFigureOut">
              <a:rPr lang="zh-CN" altLang="en-US" smtClean="0"/>
              <a:t>2021/10/11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CD7EB2-8BC9-43B5-9B4D-70093A545BDE}"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D283876-A659-4E3B-AC87-5695D049826F}" type="datetimeFigureOut">
              <a:rPr lang="zh-CN" altLang="en-US" smtClean="0"/>
              <a:t>2021/10/11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CD7EB2-8BC9-43B5-9B4D-70093A545BD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0D283876-A659-4E3B-AC87-5695D049826F}" type="datetimeFigureOut">
              <a:rPr lang="zh-CN" altLang="en-US" smtClean="0"/>
              <a:t>2021/10/11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CD7EB2-8BC9-43B5-9B4D-70093A545BD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0D283876-A659-4E3B-AC87-5695D049826F}" type="datetimeFigureOut">
              <a:rPr lang="zh-CN" altLang="en-US" smtClean="0"/>
              <a:t>2021/10/11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6CD7EB2-8BC9-43B5-9B4D-70093A545BD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D283876-A659-4E3B-AC87-5695D049826F}" type="datetimeFigureOut">
              <a:rPr lang="zh-CN" altLang="en-US" smtClean="0"/>
              <a:t>2021/10/11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6CD7EB2-8BC9-43B5-9B4D-70093A545BDE}"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D283876-A659-4E3B-AC87-5695D049826F}" type="datetimeFigureOut">
              <a:rPr lang="zh-CN" altLang="en-US" smtClean="0"/>
              <a:t>2021/10/11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6CD7EB2-8BC9-43B5-9B4D-70093A545BDE}"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D283876-A659-4E3B-AC87-5695D049826F}" type="datetimeFigureOut">
              <a:rPr lang="zh-CN" altLang="en-US" smtClean="0"/>
              <a:t>2021/10/11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CD7EB2-8BC9-43B5-9B4D-70093A545BDE}"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D283876-A659-4E3B-AC87-5695D049826F}" type="datetimeFigureOut">
              <a:rPr lang="zh-CN" altLang="en-US" smtClean="0"/>
              <a:t>2021/10/11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CD7EB2-8BC9-43B5-9B4D-70093A545BD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283876-A659-4E3B-AC87-5695D049826F}" type="datetimeFigureOut">
              <a:rPr lang="zh-CN" altLang="en-US" smtClean="0"/>
              <a:t>2021/10/11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CD7EB2-8BC9-43B5-9B4D-70093A545BD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6.jpeg"/><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jpe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3.svg"/><Relationship Id="rId3" Type="http://schemas.openxmlformats.org/officeDocument/2006/relationships/image" Target="../media/image8.png"/><Relationship Id="rId7" Type="http://schemas.openxmlformats.org/officeDocument/2006/relationships/image" Target="../media/image37.svg"/><Relationship Id="rId12" Type="http://schemas.openxmlformats.org/officeDocument/2006/relationships/image" Target="../media/image42.png"/><Relationship Id="rId2" Type="http://schemas.openxmlformats.org/officeDocument/2006/relationships/image" Target="../media/image21.jpg"/><Relationship Id="rId1" Type="http://schemas.openxmlformats.org/officeDocument/2006/relationships/slideLayout" Target="../slideLayouts/slideLayout2.xml"/><Relationship Id="rId6" Type="http://schemas.openxmlformats.org/officeDocument/2006/relationships/image" Target="../media/image36.png"/><Relationship Id="rId11" Type="http://schemas.openxmlformats.org/officeDocument/2006/relationships/image" Target="../media/image41.svg"/><Relationship Id="rId5" Type="http://schemas.openxmlformats.org/officeDocument/2006/relationships/image" Target="../media/image35.svg"/><Relationship Id="rId15" Type="http://schemas.openxmlformats.org/officeDocument/2006/relationships/image" Target="../media/image45.sv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svg"/><Relationship Id="rId14" Type="http://schemas.openxmlformats.org/officeDocument/2006/relationships/image" Target="../media/image44.png"/></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0.jpeg"/><Relationship Id="rId1" Type="http://schemas.openxmlformats.org/officeDocument/2006/relationships/slideLayout" Target="../slideLayouts/slideLayout2.xml"/><Relationship Id="rId6" Type="http://schemas.openxmlformats.org/officeDocument/2006/relationships/image" Target="../media/image47.svg"/><Relationship Id="rId5" Type="http://schemas.openxmlformats.org/officeDocument/2006/relationships/image" Target="../media/image46.png"/><Relationship Id="rId4" Type="http://schemas.openxmlformats.org/officeDocument/2006/relationships/chart" Target="../charts/chart1.xml"/></Relationships>
</file>

<file path=ppt/slides/_rels/slide33.xml.rels><?xml version="1.0" encoding="UTF-8" standalone="yes"?>
<Relationships xmlns="http://schemas.openxmlformats.org/package/2006/relationships"><Relationship Id="rId8" Type="http://schemas.openxmlformats.org/officeDocument/2006/relationships/image" Target="../media/image38.png"/><Relationship Id="rId13" Type="http://schemas.openxmlformats.org/officeDocument/2006/relationships/image" Target="../media/image43.svg"/><Relationship Id="rId3" Type="http://schemas.openxmlformats.org/officeDocument/2006/relationships/image" Target="../media/image8.png"/><Relationship Id="rId7" Type="http://schemas.openxmlformats.org/officeDocument/2006/relationships/image" Target="../media/image37.svg"/><Relationship Id="rId12" Type="http://schemas.openxmlformats.org/officeDocument/2006/relationships/image" Target="../media/image42.png"/><Relationship Id="rId2" Type="http://schemas.openxmlformats.org/officeDocument/2006/relationships/image" Target="../media/image21.jpg"/><Relationship Id="rId1" Type="http://schemas.openxmlformats.org/officeDocument/2006/relationships/slideLayout" Target="../slideLayouts/slideLayout2.xml"/><Relationship Id="rId6" Type="http://schemas.openxmlformats.org/officeDocument/2006/relationships/image" Target="../media/image36.png"/><Relationship Id="rId11" Type="http://schemas.openxmlformats.org/officeDocument/2006/relationships/image" Target="../media/image41.svg"/><Relationship Id="rId5" Type="http://schemas.openxmlformats.org/officeDocument/2006/relationships/image" Target="../media/image35.svg"/><Relationship Id="rId15" Type="http://schemas.openxmlformats.org/officeDocument/2006/relationships/image" Target="../media/image45.svg"/><Relationship Id="rId10" Type="http://schemas.openxmlformats.org/officeDocument/2006/relationships/image" Target="../media/image40.png"/><Relationship Id="rId4" Type="http://schemas.openxmlformats.org/officeDocument/2006/relationships/image" Target="../media/image34.png"/><Relationship Id="rId9" Type="http://schemas.openxmlformats.org/officeDocument/2006/relationships/image" Target="../media/image39.svg"/><Relationship Id="rId14" Type="http://schemas.openxmlformats.org/officeDocument/2006/relationships/image" Target="../media/image44.png"/></Relationships>
</file>

<file path=ppt/slides/_rels/slide34.xml.rels><?xml version="1.0" encoding="UTF-8" standalone="yes"?>
<Relationships xmlns="http://schemas.openxmlformats.org/package/2006/relationships"><Relationship Id="rId3" Type="http://schemas.openxmlformats.org/officeDocument/2006/relationships/image" Target="../media/image20.jpeg"/><Relationship Id="rId7" Type="http://schemas.openxmlformats.org/officeDocument/2006/relationships/image" Target="../media/image47.sv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6.png"/><Relationship Id="rId5" Type="http://schemas.openxmlformats.org/officeDocument/2006/relationships/chart" Target="../charts/chart2.xml"/><Relationship Id="rId4"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8.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p:cNvPicPr>
            <a:picLocks noChangeAspect="1"/>
          </p:cNvPicPr>
          <p:nvPr/>
        </p:nvPicPr>
        <p:blipFill rotWithShape="1">
          <a:blip r:embed="rId2" cstate="print">
            <a:extLst>
              <a:ext uri="{BEBA8EAE-BF5A-486C-A8C5-ECC9F3942E4B}">
                <a14:imgProps xmlns:a14="http://schemas.microsoft.com/office/drawing/2010/main">
                  <a14:imgLayer r:embed="rId3">
                    <a14:imgEffect>
                      <a14:artisticWatercolorSponge/>
                    </a14:imgEffect>
                  </a14:imgLayer>
                </a14:imgProps>
              </a:ext>
              <a:ext uri="{28A0092B-C50C-407E-A947-70E740481C1C}">
                <a14:useLocalDpi xmlns:a14="http://schemas.microsoft.com/office/drawing/2010/main" val="0"/>
              </a:ext>
            </a:extLst>
          </a:blip>
          <a:srcRect t="4982" r="14708" b="10728"/>
          <a:stretch>
            <a:fillRect/>
          </a:stretch>
        </p:blipFill>
        <p:spPr>
          <a:xfrm>
            <a:off x="1793132" y="1"/>
            <a:ext cx="10398868" cy="6857999"/>
          </a:xfrm>
          <a:prstGeom prst="rect">
            <a:avLst/>
          </a:prstGeom>
        </p:spPr>
      </p:pic>
      <p:sp>
        <p:nvSpPr>
          <p:cNvPr id="28" name="矩形 27"/>
          <p:cNvSpPr/>
          <p:nvPr/>
        </p:nvSpPr>
        <p:spPr>
          <a:xfrm>
            <a:off x="1" y="0"/>
            <a:ext cx="6524428" cy="6858000"/>
          </a:xfrm>
          <a:prstGeom prst="rect">
            <a:avLst/>
          </a:prstGeom>
          <a:solidFill>
            <a:srgbClr val="0033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6" name="平行四边形 45"/>
          <p:cNvSpPr/>
          <p:nvPr/>
        </p:nvSpPr>
        <p:spPr>
          <a:xfrm>
            <a:off x="3829260" y="-1"/>
            <a:ext cx="5496125" cy="6857999"/>
          </a:xfrm>
          <a:prstGeom prst="parallelogram">
            <a:avLst>
              <a:gd name="adj" fmla="val 48894"/>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47" name="组合 46"/>
          <p:cNvGrpSpPr/>
          <p:nvPr/>
        </p:nvGrpSpPr>
        <p:grpSpPr>
          <a:xfrm>
            <a:off x="7704118" y="475990"/>
            <a:ext cx="2198451" cy="2198451"/>
            <a:chOff x="5437761" y="2329774"/>
            <a:chExt cx="2198451" cy="2198451"/>
          </a:xfrm>
        </p:grpSpPr>
        <p:sp>
          <p:nvSpPr>
            <p:cNvPr id="30" name="椭圆 29"/>
            <p:cNvSpPr/>
            <p:nvPr/>
          </p:nvSpPr>
          <p:spPr>
            <a:xfrm>
              <a:off x="5437761" y="2329774"/>
              <a:ext cx="2198451" cy="21984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2" name="图片 3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25307" y="2417320"/>
              <a:ext cx="2023358" cy="2023358"/>
            </a:xfrm>
            <a:prstGeom prst="rect">
              <a:avLst/>
            </a:prstGeom>
          </p:spPr>
        </p:pic>
      </p:grpSp>
      <p:sp>
        <p:nvSpPr>
          <p:cNvPr id="33" name="文本框 32"/>
          <p:cNvSpPr txBox="1"/>
          <p:nvPr/>
        </p:nvSpPr>
        <p:spPr>
          <a:xfrm>
            <a:off x="702515" y="1006368"/>
            <a:ext cx="7132761" cy="2677656"/>
          </a:xfrm>
          <a:prstGeom prst="rect">
            <a:avLst/>
          </a:prstGeom>
          <a:noFill/>
        </p:spPr>
        <p:txBody>
          <a:bodyPr wrap="square" rtlCol="0">
            <a:spAutoFit/>
          </a:bodyPr>
          <a:lstStyle/>
          <a:p>
            <a:r>
              <a:rPr lang="en-US" altLang="zh-CN" sz="2800" dirty="0">
                <a:solidFill>
                  <a:schemeClr val="bg1"/>
                </a:solidFill>
                <a:latin typeface="方正舒体" panose="02010601030101010101" pitchFamily="2" charset="-122"/>
                <a:ea typeface="方正舒体" panose="02010601030101010101" pitchFamily="2" charset="-122"/>
              </a:rPr>
              <a:t>Exposing Congestion Attack on Emerging</a:t>
            </a:r>
          </a:p>
          <a:p>
            <a:r>
              <a:rPr lang="en-US" altLang="zh-CN" sz="2800" dirty="0">
                <a:solidFill>
                  <a:schemeClr val="bg1"/>
                </a:solidFill>
                <a:latin typeface="方正舒体" panose="02010601030101010101" pitchFamily="2" charset="-122"/>
                <a:ea typeface="方正舒体" panose="02010601030101010101" pitchFamily="2" charset="-122"/>
              </a:rPr>
              <a:t>Connected Vehicle based Traffic Signal Control</a:t>
            </a:r>
          </a:p>
          <a:p>
            <a:endParaRPr lang="en-US" altLang="zh-CN" sz="2800" dirty="0">
              <a:solidFill>
                <a:schemeClr val="bg1"/>
              </a:solidFill>
              <a:latin typeface="方正舒体" panose="02010601030101010101" pitchFamily="2" charset="-122"/>
              <a:ea typeface="方正舒体" panose="02010601030101010101" pitchFamily="2" charset="-122"/>
            </a:endParaRPr>
          </a:p>
          <a:p>
            <a:r>
              <a:rPr lang="zh-CN" altLang="en-US" sz="2800" dirty="0">
                <a:solidFill>
                  <a:schemeClr val="bg1"/>
                </a:solidFill>
                <a:latin typeface="方正舒体" panose="02010601030101010101" pitchFamily="2" charset="-122"/>
                <a:ea typeface="方正舒体" panose="02010601030101010101" pitchFamily="2" charset="-122"/>
              </a:rPr>
              <a:t>针对基于交通信号控制的车辆连接系统的拥塞攻击</a:t>
            </a:r>
          </a:p>
        </p:txBody>
      </p:sp>
      <p:cxnSp>
        <p:nvCxnSpPr>
          <p:cNvPr id="35" name="直接连接符 34"/>
          <p:cNvCxnSpPr/>
          <p:nvPr/>
        </p:nvCxnSpPr>
        <p:spPr>
          <a:xfrm flipV="1">
            <a:off x="646252" y="1169113"/>
            <a:ext cx="0" cy="2495144"/>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41" name="文本框 40"/>
          <p:cNvSpPr txBox="1"/>
          <p:nvPr/>
        </p:nvSpPr>
        <p:spPr>
          <a:xfrm>
            <a:off x="2019562" y="4605747"/>
            <a:ext cx="5134864" cy="707886"/>
          </a:xfrm>
          <a:prstGeom prst="rect">
            <a:avLst/>
          </a:prstGeom>
          <a:noFill/>
        </p:spPr>
        <p:txBody>
          <a:bodyPr wrap="square" rtlCol="0">
            <a:spAutoFit/>
          </a:bodyPr>
          <a:lstStyle/>
          <a:p>
            <a:r>
              <a:rPr lang="zh-CN" altLang="en-US" sz="2000" b="1" dirty="0">
                <a:solidFill>
                  <a:schemeClr val="bg1"/>
                </a:solidFill>
                <a:latin typeface="黑体" panose="02010609060101010101" pitchFamily="49" charset="-122"/>
                <a:ea typeface="黑体" panose="02010609060101010101" pitchFamily="49" charset="-122"/>
              </a:rPr>
              <a:t>小组人员：刘世一（组长）、侯瑞、翟溪林、     </a:t>
            </a:r>
            <a:r>
              <a:rPr lang="en-US" altLang="zh-CN" sz="2000" b="1" dirty="0">
                <a:solidFill>
                  <a:schemeClr val="bg1"/>
                </a:solidFill>
                <a:latin typeface="黑体" panose="02010609060101010101" pitchFamily="49" charset="-122"/>
                <a:ea typeface="黑体" panose="02010609060101010101" pitchFamily="49" charset="-122"/>
              </a:rPr>
              <a:t>	   </a:t>
            </a:r>
            <a:r>
              <a:rPr lang="zh-CN" altLang="en-US" sz="2000" b="1" dirty="0">
                <a:solidFill>
                  <a:schemeClr val="bg1"/>
                </a:solidFill>
                <a:latin typeface="黑体" panose="02010609060101010101" pitchFamily="49" charset="-122"/>
                <a:ea typeface="黑体" panose="02010609060101010101" pitchFamily="49" charset="-122"/>
              </a:rPr>
              <a:t>王泽鹏、王壮、刘俊林、张家晨</a:t>
            </a:r>
          </a:p>
        </p:txBody>
      </p:sp>
      <p:sp>
        <p:nvSpPr>
          <p:cNvPr id="42" name="文本框 41"/>
          <p:cNvSpPr txBox="1"/>
          <p:nvPr/>
        </p:nvSpPr>
        <p:spPr>
          <a:xfrm>
            <a:off x="2019562" y="5280564"/>
            <a:ext cx="2249334" cy="400110"/>
          </a:xfrm>
          <a:prstGeom prst="rect">
            <a:avLst/>
          </a:prstGeom>
          <a:noFill/>
        </p:spPr>
        <p:txBody>
          <a:bodyPr wrap="none" rtlCol="0">
            <a:spAutoFit/>
          </a:bodyPr>
          <a:lstStyle/>
          <a:p>
            <a:r>
              <a:rPr lang="zh-CN" altLang="en-US" sz="2000" b="1" dirty="0">
                <a:solidFill>
                  <a:schemeClr val="bg1"/>
                </a:solidFill>
                <a:latin typeface="黑体" panose="02010609060101010101" pitchFamily="49" charset="-122"/>
                <a:ea typeface="黑体" panose="02010609060101010101" pitchFamily="49" charset="-122"/>
              </a:rPr>
              <a:t>指导老师：袁开国</a:t>
            </a:r>
          </a:p>
        </p:txBody>
      </p:sp>
      <p:sp>
        <p:nvSpPr>
          <p:cNvPr id="45" name="文本框 44"/>
          <p:cNvSpPr txBox="1"/>
          <p:nvPr/>
        </p:nvSpPr>
        <p:spPr>
          <a:xfrm>
            <a:off x="2019562" y="5696462"/>
            <a:ext cx="3057247" cy="369332"/>
          </a:xfrm>
          <a:prstGeom prst="rect">
            <a:avLst/>
          </a:prstGeom>
          <a:noFill/>
        </p:spPr>
        <p:txBody>
          <a:bodyPr wrap="none" rtlCol="0">
            <a:spAutoFit/>
          </a:bodyPr>
          <a:lstStyle/>
          <a:p>
            <a:r>
              <a:rPr lang="zh-CN" altLang="en-US" b="1" dirty="0">
                <a:solidFill>
                  <a:schemeClr val="bg1"/>
                </a:solidFill>
              </a:rPr>
              <a:t>答辩时间：</a:t>
            </a:r>
            <a:r>
              <a:rPr lang="en-US" altLang="zh-CN" b="1" dirty="0">
                <a:solidFill>
                  <a:schemeClr val="bg1"/>
                </a:solidFill>
              </a:rPr>
              <a:t>2021</a:t>
            </a:r>
            <a:r>
              <a:rPr lang="zh-CN" altLang="en-US" b="1" dirty="0">
                <a:solidFill>
                  <a:schemeClr val="bg1"/>
                </a:solidFill>
              </a:rPr>
              <a:t>年</a:t>
            </a:r>
            <a:r>
              <a:rPr lang="en-US" altLang="zh-CN" b="1" dirty="0">
                <a:solidFill>
                  <a:schemeClr val="bg1"/>
                </a:solidFill>
              </a:rPr>
              <a:t>10</a:t>
            </a:r>
            <a:r>
              <a:rPr lang="zh-CN" altLang="en-US" b="1" dirty="0">
                <a:solidFill>
                  <a:schemeClr val="bg1"/>
                </a:solidFill>
              </a:rPr>
              <a:t>月</a:t>
            </a:r>
            <a:r>
              <a:rPr lang="en-US" altLang="zh-CN" b="1" dirty="0">
                <a:solidFill>
                  <a:schemeClr val="bg1"/>
                </a:solidFill>
              </a:rPr>
              <a:t>11</a:t>
            </a:r>
            <a:r>
              <a:rPr lang="zh-CN" altLang="en-US" b="1" dirty="0">
                <a:solidFill>
                  <a:schemeClr val="bg1"/>
                </a:solidFill>
              </a:rPr>
              <a:t>日</a:t>
            </a:r>
          </a:p>
        </p:txBody>
      </p:sp>
      <p:pic>
        <p:nvPicPr>
          <p:cNvPr id="50" name="图片 4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45229" y="4615136"/>
            <a:ext cx="350046" cy="350046"/>
          </a:xfrm>
          <a:prstGeom prst="rect">
            <a:avLst/>
          </a:prstGeom>
        </p:spPr>
      </p:pic>
      <p:pic>
        <p:nvPicPr>
          <p:cNvPr id="51" name="图片 5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20942" y="5305596"/>
            <a:ext cx="350046" cy="350046"/>
          </a:xfrm>
          <a:prstGeom prst="rect">
            <a:avLst/>
          </a:prstGeom>
        </p:spPr>
      </p:pic>
      <p:pic>
        <p:nvPicPr>
          <p:cNvPr id="52" name="图片 5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20942" y="5706105"/>
            <a:ext cx="350046" cy="35004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2" cstate="print">
            <a:extLst>
              <a:ext uri="{28A0092B-C50C-407E-A947-70E740481C1C}">
                <a14:useLocalDpi xmlns:a14="http://schemas.microsoft.com/office/drawing/2010/main" val="0"/>
              </a:ext>
            </a:extLst>
          </a:blip>
          <a:srcRect t="3418" b="12208"/>
          <a:stretch>
            <a:fillRect/>
          </a:stretch>
        </p:blipFill>
        <p:spPr>
          <a:xfrm>
            <a:off x="0" y="0"/>
            <a:ext cx="12192000" cy="6858000"/>
          </a:xfrm>
          <a:prstGeom prst="rect">
            <a:avLst/>
          </a:prstGeom>
        </p:spPr>
      </p:pic>
      <p:sp>
        <p:nvSpPr>
          <p:cNvPr id="14" name="矩形 13"/>
          <p:cNvSpPr/>
          <p:nvPr/>
        </p:nvSpPr>
        <p:spPr>
          <a:xfrm>
            <a:off x="0"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5" name="文本框 14"/>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拥塞攻击</a:t>
            </a:r>
          </a:p>
        </p:txBody>
      </p:sp>
      <p:grpSp>
        <p:nvGrpSpPr>
          <p:cNvPr id="16" name="组合 15"/>
          <p:cNvGrpSpPr/>
          <p:nvPr/>
        </p:nvGrpSpPr>
        <p:grpSpPr>
          <a:xfrm>
            <a:off x="320172" y="274706"/>
            <a:ext cx="540000" cy="540000"/>
            <a:chOff x="328496" y="364706"/>
            <a:chExt cx="540000" cy="540000"/>
          </a:xfrm>
        </p:grpSpPr>
        <p:sp>
          <p:nvSpPr>
            <p:cNvPr id="17" name="矩形 16"/>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p:cNvSpPr txBox="1"/>
          <p:nvPr/>
        </p:nvSpPr>
        <p:spPr>
          <a:xfrm>
            <a:off x="912204" y="1574075"/>
            <a:ext cx="1788160" cy="523220"/>
          </a:xfrm>
          <a:prstGeom prst="rect">
            <a:avLst/>
          </a:prstGeom>
          <a:noFill/>
        </p:spPr>
        <p:txBody>
          <a:bodyPr wrap="square" rtlCol="0">
            <a:spAutoFit/>
          </a:bodyPr>
          <a:lstStyle/>
          <a:p>
            <a:pPr algn="ctr"/>
            <a:r>
              <a:rPr lang="zh-CN" altLang="en-US" sz="2800" b="1" dirty="0">
                <a:solidFill>
                  <a:srgbClr val="003399"/>
                </a:solidFill>
                <a:latin typeface="微软雅黑" panose="020B0503020204020204" pitchFamily="34" charset="-122"/>
                <a:ea typeface="微软雅黑" panose="020B0503020204020204" pitchFamily="34" charset="-122"/>
              </a:rPr>
              <a:t>目标</a:t>
            </a:r>
          </a:p>
        </p:txBody>
      </p:sp>
      <p:sp>
        <p:nvSpPr>
          <p:cNvPr id="3" name="文本框 2"/>
          <p:cNvSpPr txBox="1"/>
          <p:nvPr/>
        </p:nvSpPr>
        <p:spPr>
          <a:xfrm>
            <a:off x="3069770" y="1604852"/>
            <a:ext cx="8361851" cy="461665"/>
          </a:xfrm>
          <a:prstGeom prst="rect">
            <a:avLst/>
          </a:prstGeom>
          <a:noFill/>
        </p:spPr>
        <p:txBody>
          <a:bodyPr wrap="square" rtlCol="0">
            <a:spAutoFit/>
          </a:bodyPr>
          <a:lstStyle/>
          <a:p>
            <a:r>
              <a:rPr kumimoji="1" lang="zh-CN" altLang="en-US" sz="2400" dirty="0">
                <a:ea typeface="黑体" panose="02010609060101010101" pitchFamily="49" charset="-122"/>
              </a:rPr>
              <a:t>颠覆</a:t>
            </a:r>
            <a:r>
              <a:rPr kumimoji="1" lang="en-US" altLang="zh-CN" sz="2400" dirty="0">
                <a:ea typeface="黑体" panose="02010609060101010101" pitchFamily="49" charset="-122"/>
              </a:rPr>
              <a:t>I-SIG</a:t>
            </a:r>
            <a:r>
              <a:rPr kumimoji="1" lang="zh-CN" altLang="en-US" sz="2400" dirty="0">
                <a:ea typeface="黑体" panose="02010609060101010101" pitchFamily="49" charset="-122"/>
              </a:rPr>
              <a:t>的核心设计目标</a:t>
            </a:r>
            <a:r>
              <a:rPr kumimoji="1" lang="en-US" altLang="zh-CN" sz="2400" dirty="0">
                <a:ea typeface="黑体" panose="02010609060101010101" pitchFamily="49" charset="-122"/>
              </a:rPr>
              <a:t>:</a:t>
            </a:r>
            <a:r>
              <a:rPr kumimoji="1" lang="zh-CN" altLang="en-US" sz="2400" dirty="0">
                <a:ea typeface="黑体" panose="02010609060101010101" pitchFamily="49" charset="-122"/>
              </a:rPr>
              <a:t>减少总的车辆延迟，造成交通拥堵</a:t>
            </a:r>
          </a:p>
        </p:txBody>
      </p:sp>
      <p:sp>
        <p:nvSpPr>
          <p:cNvPr id="24" name="文本框 23"/>
          <p:cNvSpPr txBox="1"/>
          <p:nvPr/>
        </p:nvSpPr>
        <p:spPr>
          <a:xfrm>
            <a:off x="912204" y="3063618"/>
            <a:ext cx="1788160" cy="523220"/>
          </a:xfrm>
          <a:prstGeom prst="rect">
            <a:avLst/>
          </a:prstGeom>
          <a:noFill/>
        </p:spPr>
        <p:txBody>
          <a:bodyPr wrap="square" rtlCol="0">
            <a:spAutoFit/>
          </a:bodyPr>
          <a:lstStyle/>
          <a:p>
            <a:pPr algn="ctr"/>
            <a:r>
              <a:rPr lang="zh-CN" altLang="en-US" sz="2800" b="1" dirty="0">
                <a:solidFill>
                  <a:srgbClr val="003399"/>
                </a:solidFill>
                <a:latin typeface="微软雅黑" panose="020B0503020204020204" pitchFamily="34" charset="-122"/>
                <a:ea typeface="微软雅黑" panose="020B0503020204020204" pitchFamily="34" charset="-122"/>
              </a:rPr>
              <a:t>方式</a:t>
            </a:r>
          </a:p>
        </p:txBody>
      </p:sp>
      <p:sp>
        <p:nvSpPr>
          <p:cNvPr id="25" name="文本框 24"/>
          <p:cNvSpPr txBox="1"/>
          <p:nvPr/>
        </p:nvSpPr>
        <p:spPr>
          <a:xfrm>
            <a:off x="3069769" y="2710636"/>
            <a:ext cx="8458202" cy="1137812"/>
          </a:xfrm>
          <a:prstGeom prst="rect">
            <a:avLst/>
          </a:prstGeom>
          <a:noFill/>
        </p:spPr>
        <p:txBody>
          <a:bodyPr wrap="square" rtlCol="0">
            <a:spAutoFit/>
          </a:bodyPr>
          <a:lstStyle/>
          <a:p>
            <a:pPr>
              <a:lnSpc>
                <a:spcPct val="150000"/>
              </a:lnSpc>
            </a:pPr>
            <a:r>
              <a:rPr kumimoji="1" lang="zh-CN" altLang="en-US" sz="2400" dirty="0">
                <a:ea typeface="黑体" panose="02010609060101010101" pitchFamily="49" charset="-122"/>
              </a:rPr>
              <a:t>监听来自其他车辆的</a:t>
            </a:r>
            <a:r>
              <a:rPr kumimoji="1" lang="en-US" altLang="zh-CN" sz="2400" dirty="0">
                <a:ea typeface="黑体" panose="02010609060101010101" pitchFamily="49" charset="-122"/>
              </a:rPr>
              <a:t>BSM</a:t>
            </a:r>
            <a:r>
              <a:rPr kumimoji="1" lang="zh-CN" altLang="en-US" sz="2400" dirty="0">
                <a:ea typeface="黑体" panose="02010609060101010101" pitchFamily="49" charset="-122"/>
              </a:rPr>
              <a:t>消息，并在发送的</a:t>
            </a:r>
            <a:r>
              <a:rPr kumimoji="1" lang="en-US" altLang="zh-CN" sz="2400" dirty="0">
                <a:ea typeface="黑体" panose="02010609060101010101" pitchFamily="49" charset="-122"/>
              </a:rPr>
              <a:t>BSM</a:t>
            </a:r>
            <a:r>
              <a:rPr kumimoji="1" lang="zh-CN" altLang="en-US" sz="2400" dirty="0">
                <a:ea typeface="黑体" panose="02010609060101010101" pitchFamily="49" charset="-122"/>
              </a:rPr>
              <a:t>消息中伪造车辆轨道数据，例如伪造攻击车辆的速度和位置</a:t>
            </a:r>
          </a:p>
        </p:txBody>
      </p:sp>
      <p:sp>
        <p:nvSpPr>
          <p:cNvPr id="26" name="文本框 25"/>
          <p:cNvSpPr txBox="1"/>
          <p:nvPr/>
        </p:nvSpPr>
        <p:spPr>
          <a:xfrm>
            <a:off x="912204" y="4699199"/>
            <a:ext cx="1788160" cy="523220"/>
          </a:xfrm>
          <a:prstGeom prst="rect">
            <a:avLst/>
          </a:prstGeom>
          <a:noFill/>
        </p:spPr>
        <p:txBody>
          <a:bodyPr wrap="square" rtlCol="0">
            <a:spAutoFit/>
          </a:bodyPr>
          <a:lstStyle/>
          <a:p>
            <a:pPr algn="ctr"/>
            <a:r>
              <a:rPr lang="zh-CN" altLang="en-US" sz="2800" b="1" dirty="0">
                <a:solidFill>
                  <a:srgbClr val="003399"/>
                </a:solidFill>
                <a:latin typeface="微软雅黑" panose="020B0503020204020204" pitchFamily="34" charset="-122"/>
                <a:ea typeface="微软雅黑" panose="020B0503020204020204" pitchFamily="34" charset="-122"/>
              </a:rPr>
              <a:t>动因</a:t>
            </a:r>
          </a:p>
        </p:txBody>
      </p:sp>
      <p:sp>
        <p:nvSpPr>
          <p:cNvPr id="27" name="文本框 26"/>
          <p:cNvSpPr txBox="1"/>
          <p:nvPr/>
        </p:nvSpPr>
        <p:spPr>
          <a:xfrm>
            <a:off x="3069770" y="4748422"/>
            <a:ext cx="8361851" cy="461665"/>
          </a:xfrm>
          <a:prstGeom prst="rect">
            <a:avLst/>
          </a:prstGeom>
          <a:noFill/>
        </p:spPr>
        <p:txBody>
          <a:bodyPr wrap="square" rtlCol="0">
            <a:spAutoFit/>
          </a:bodyPr>
          <a:lstStyle/>
          <a:p>
            <a:r>
              <a:rPr kumimoji="1" lang="zh-CN" altLang="en-US" sz="2400" dirty="0">
                <a:ea typeface="黑体" panose="02010609060101010101" pitchFamily="49" charset="-122"/>
              </a:rPr>
              <a:t>政治或者经济动因，例如阻碍去往商业竞争者的道路</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p:cNvPicPr>
            <a:picLocks noChangeAspect="1"/>
          </p:cNvPicPr>
          <p:nvPr/>
        </p:nvPicPr>
        <p:blipFill rotWithShape="1">
          <a:blip r:embed="rId3" cstate="print">
            <a:extLst>
              <a:ext uri="{28A0092B-C50C-407E-A947-70E740481C1C}">
                <a14:useLocalDpi xmlns:a14="http://schemas.microsoft.com/office/drawing/2010/main" val="0"/>
              </a:ext>
            </a:extLst>
          </a:blip>
          <a:srcRect b="15709"/>
          <a:stretch>
            <a:fillRect/>
          </a:stretch>
        </p:blipFill>
        <p:spPr>
          <a:xfrm>
            <a:off x="-1" y="-8319"/>
            <a:ext cx="12191999" cy="6858001"/>
          </a:xfrm>
          <a:prstGeom prst="rect">
            <a:avLst/>
          </a:prstGeom>
        </p:spPr>
      </p:pic>
      <p:sp>
        <p:nvSpPr>
          <p:cNvPr id="34" name="矩形 33"/>
          <p:cNvSpPr/>
          <p:nvPr/>
        </p:nvSpPr>
        <p:spPr>
          <a:xfrm>
            <a:off x="-3" y="-8319"/>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20" name="文本框 19"/>
          <p:cNvSpPr txBox="1"/>
          <p:nvPr/>
        </p:nvSpPr>
        <p:spPr>
          <a:xfrm>
            <a:off x="206951" y="4107924"/>
            <a:ext cx="4554465" cy="461665"/>
          </a:xfrm>
          <a:prstGeom prst="rect">
            <a:avLst/>
          </a:prstGeom>
          <a:noFill/>
        </p:spPr>
        <p:txBody>
          <a:bodyPr wrap="square" rtlCol="0">
            <a:spAutoFit/>
          </a:bodyPr>
          <a:lstStyle/>
          <a:p>
            <a:pPr algn="ctr"/>
            <a:r>
              <a:rPr lang="zh-CN" altLang="en-US" sz="2400" b="1" dirty="0">
                <a:solidFill>
                  <a:schemeClr val="bg2">
                    <a:lumMod val="75000"/>
                  </a:schemeClr>
                </a:solidFill>
                <a:latin typeface="黑体" panose="02010609060101010101" pitchFamily="49" charset="-122"/>
                <a:ea typeface="黑体" panose="02010609060101010101" pitchFamily="49" charset="-122"/>
              </a:rPr>
              <a:t>原因分析和实际漏洞构造</a:t>
            </a:r>
          </a:p>
        </p:txBody>
      </p:sp>
      <p:sp>
        <p:nvSpPr>
          <p:cNvPr id="21" name="文本框 20"/>
          <p:cNvSpPr txBox="1"/>
          <p:nvPr/>
        </p:nvSpPr>
        <p:spPr>
          <a:xfrm>
            <a:off x="340237" y="1133087"/>
            <a:ext cx="3980092" cy="461665"/>
          </a:xfrm>
          <a:prstGeom prst="rect">
            <a:avLst/>
          </a:prstGeom>
          <a:noFill/>
        </p:spPr>
        <p:txBody>
          <a:bodyPr wrap="square" rtlCol="0">
            <a:spAutoFit/>
          </a:bodyPr>
          <a:lstStyle/>
          <a:p>
            <a:pPr algn="ctr"/>
            <a:r>
              <a:rPr lang="zh-CN" altLang="en-US" sz="2400" b="1" dirty="0">
                <a:solidFill>
                  <a:srgbClr val="C00000"/>
                </a:solidFill>
                <a:latin typeface="黑体" panose="02010609060101010101" pitchFamily="49" charset="-122"/>
                <a:ea typeface="黑体" panose="02010609060101010101" pitchFamily="49" charset="-122"/>
              </a:rPr>
              <a:t>数据欺骗策略的识别</a:t>
            </a:r>
          </a:p>
        </p:txBody>
      </p:sp>
      <p:sp>
        <p:nvSpPr>
          <p:cNvPr id="22" name="文本框 21"/>
          <p:cNvSpPr txBox="1"/>
          <p:nvPr/>
        </p:nvSpPr>
        <p:spPr>
          <a:xfrm>
            <a:off x="6837074" y="1136604"/>
            <a:ext cx="4936448" cy="461665"/>
          </a:xfrm>
          <a:prstGeom prst="rect">
            <a:avLst/>
          </a:prstGeom>
          <a:noFill/>
        </p:spPr>
        <p:txBody>
          <a:bodyPr wrap="square" rtlCol="0">
            <a:spAutoFit/>
          </a:bodyPr>
          <a:lstStyle/>
          <a:p>
            <a:pPr algn="ctr"/>
            <a:r>
              <a:rPr lang="zh-CN" altLang="en-US" sz="2400" b="1" dirty="0">
                <a:solidFill>
                  <a:srgbClr val="E69600"/>
                </a:solidFill>
                <a:latin typeface="黑体" panose="02010609060101010101" pitchFamily="49" charset="-122"/>
                <a:ea typeface="黑体" panose="02010609060101010101" pitchFamily="49" charset="-122"/>
              </a:rPr>
              <a:t>针对每个攻击目标的漏洞分析</a:t>
            </a:r>
          </a:p>
        </p:txBody>
      </p:sp>
      <p:sp>
        <p:nvSpPr>
          <p:cNvPr id="23" name="文本框 22"/>
          <p:cNvSpPr txBox="1"/>
          <p:nvPr/>
        </p:nvSpPr>
        <p:spPr>
          <a:xfrm>
            <a:off x="7124085" y="3923257"/>
            <a:ext cx="4554465" cy="830997"/>
          </a:xfrm>
          <a:prstGeom prst="rect">
            <a:avLst/>
          </a:prstGeom>
          <a:noFill/>
        </p:spPr>
        <p:txBody>
          <a:bodyPr wrap="square" rtlCol="0">
            <a:spAutoFit/>
          </a:bodyPr>
          <a:lstStyle/>
          <a:p>
            <a:pPr algn="ctr"/>
            <a:r>
              <a:rPr lang="zh-CN" altLang="en-US" sz="2400" b="1" dirty="0">
                <a:solidFill>
                  <a:srgbClr val="003399"/>
                </a:solidFill>
                <a:latin typeface="黑体" panose="02010609060101010101" pitchFamily="49" charset="-122"/>
                <a:ea typeface="黑体" panose="02010609060101010101" pitchFamily="49" charset="-122"/>
              </a:rPr>
              <a:t>使用具有真实世界交叉口设置的模拟进行评估</a:t>
            </a:r>
          </a:p>
        </p:txBody>
      </p:sp>
      <p:sp>
        <p:nvSpPr>
          <p:cNvPr id="19" name="文本框 18"/>
          <p:cNvSpPr txBox="1"/>
          <p:nvPr/>
        </p:nvSpPr>
        <p:spPr>
          <a:xfrm flipH="1">
            <a:off x="947463" y="131011"/>
            <a:ext cx="4680450"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安全分析方法回顾</a:t>
            </a:r>
          </a:p>
        </p:txBody>
      </p:sp>
      <p:grpSp>
        <p:nvGrpSpPr>
          <p:cNvPr id="24" name="组合 23"/>
          <p:cNvGrpSpPr/>
          <p:nvPr/>
        </p:nvGrpSpPr>
        <p:grpSpPr>
          <a:xfrm>
            <a:off x="320172" y="274706"/>
            <a:ext cx="540000" cy="540000"/>
            <a:chOff x="328496" y="364706"/>
            <a:chExt cx="540000" cy="540000"/>
          </a:xfrm>
        </p:grpSpPr>
        <p:sp>
          <p:nvSpPr>
            <p:cNvPr id="25" name="矩形 24"/>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文本框 1"/>
          <p:cNvSpPr txBox="1"/>
          <p:nvPr/>
        </p:nvSpPr>
        <p:spPr>
          <a:xfrm>
            <a:off x="7155464" y="1827829"/>
            <a:ext cx="4570572" cy="2215991"/>
          </a:xfrm>
          <a:prstGeom prst="rect">
            <a:avLst/>
          </a:prstGeom>
          <a:noFill/>
        </p:spPr>
        <p:txBody>
          <a:bodyPr wrap="square" rtlCol="0">
            <a:spAutoFit/>
          </a:bodyPr>
          <a:lstStyle/>
          <a:p>
            <a:r>
              <a:rPr lang="zh-CN" altLang="en-US" sz="2000" dirty="0">
                <a:ea typeface="黑体" panose="02010609060101010101" pitchFamily="49" charset="-122"/>
              </a:rPr>
              <a:t>在商用级的交通仿真软件模拟</a:t>
            </a:r>
            <a:r>
              <a:rPr lang="en-GB" altLang="zh-CN" sz="2000" dirty="0">
                <a:ea typeface="黑体" panose="02010609060101010101" pitchFamily="49" charset="-122"/>
              </a:rPr>
              <a:t>I-SIG</a:t>
            </a:r>
            <a:r>
              <a:rPr lang="zh-CN" altLang="en-US" sz="2000" dirty="0">
                <a:ea typeface="黑体" panose="02010609060101010101" pitchFamily="49" charset="-122"/>
              </a:rPr>
              <a:t>系统</a:t>
            </a:r>
            <a:endParaRPr lang="en-US" altLang="zh-CN" sz="2000" dirty="0">
              <a:ea typeface="黑体" panose="02010609060101010101" pitchFamily="49" charset="-122"/>
            </a:endParaRPr>
          </a:p>
          <a:p>
            <a:r>
              <a:rPr kumimoji="1" lang="en-US" altLang="zh-CN" sz="2000" dirty="0">
                <a:ea typeface="黑体" panose="02010609060101010101" pitchFamily="49" charset="-122"/>
              </a:rPr>
              <a:t>1.</a:t>
            </a:r>
            <a:r>
              <a:rPr lang="zh-CN" altLang="en-US" sz="2000" dirty="0">
                <a:ea typeface="黑体" panose="02010609060101010101" pitchFamily="49" charset="-122"/>
              </a:rPr>
              <a:t>生成正常需求的交通流</a:t>
            </a:r>
            <a:endParaRPr lang="en-US" altLang="zh-CN" sz="2000" dirty="0">
              <a:ea typeface="黑体" panose="02010609060101010101" pitchFamily="49" charset="-122"/>
            </a:endParaRPr>
          </a:p>
          <a:p>
            <a:r>
              <a:rPr kumimoji="1" lang="en-US" altLang="zh-CN" sz="2000" dirty="0">
                <a:ea typeface="黑体" panose="02010609060101010101" pitchFamily="49" charset="-122"/>
              </a:rPr>
              <a:t>2.</a:t>
            </a:r>
            <a:r>
              <a:rPr lang="zh-CN" altLang="en-US" sz="2000" dirty="0">
                <a:ea typeface="黑体" panose="02010609060101010101" pitchFamily="49" charset="-122"/>
              </a:rPr>
              <a:t> 定期在模拟中拍摄车辆轨迹数据的快照作为系统的输入</a:t>
            </a:r>
            <a:endParaRPr lang="en-US" altLang="zh-CN" sz="2000" dirty="0">
              <a:ea typeface="黑体" panose="02010609060101010101" pitchFamily="49" charset="-122"/>
            </a:endParaRPr>
          </a:p>
          <a:p>
            <a:r>
              <a:rPr lang="en-US" altLang="zh-CN" sz="2000" dirty="0">
                <a:ea typeface="黑体" panose="02010609060101010101" pitchFamily="49" charset="-122"/>
              </a:rPr>
              <a:t>3.</a:t>
            </a:r>
            <a:r>
              <a:rPr lang="zh-CN" altLang="en-US" sz="2000" dirty="0">
                <a:ea typeface="黑体" panose="02010609060101010101" pitchFamily="49" charset="-122"/>
              </a:rPr>
              <a:t>对于每个快照，运行信号规划并量化造成拥塞的攻击有效性</a:t>
            </a:r>
          </a:p>
          <a:p>
            <a:endParaRPr kumimoji="1" lang="zh-CN" altLang="en-US" dirty="0"/>
          </a:p>
        </p:txBody>
      </p:sp>
      <p:sp>
        <p:nvSpPr>
          <p:cNvPr id="3" name="文本框 2"/>
          <p:cNvSpPr txBox="1"/>
          <p:nvPr/>
        </p:nvSpPr>
        <p:spPr>
          <a:xfrm>
            <a:off x="-1596724" y="2182977"/>
            <a:ext cx="7854014" cy="707886"/>
          </a:xfrm>
          <a:prstGeom prst="rect">
            <a:avLst/>
          </a:prstGeom>
          <a:noFill/>
        </p:spPr>
        <p:txBody>
          <a:bodyPr wrap="square" rtlCol="0">
            <a:spAutoFit/>
          </a:bodyPr>
          <a:lstStyle/>
          <a:p>
            <a:pPr lvl="0" algn="ctr">
              <a:defRPr/>
            </a:pPr>
            <a:r>
              <a:rPr lang="zh-CN" altLang="en-US" sz="2000" dirty="0">
                <a:solidFill>
                  <a:prstClr val="black"/>
                </a:solidFill>
                <a:latin typeface="黑体" panose="02010609060101010101" pitchFamily="49" charset="-122"/>
                <a:ea typeface="黑体" panose="02010609060101010101" pitchFamily="49" charset="-122"/>
              </a:rPr>
              <a:t>分析了从接收</a:t>
            </a:r>
            <a:r>
              <a:rPr lang="en-US" altLang="zh-CN" sz="2000" dirty="0">
                <a:solidFill>
                  <a:prstClr val="black"/>
                </a:solidFill>
                <a:latin typeface="黑体" panose="02010609060101010101" pitchFamily="49" charset="-122"/>
                <a:ea typeface="黑体" panose="02010609060101010101" pitchFamily="49" charset="-122"/>
              </a:rPr>
              <a:t>BSM</a:t>
            </a:r>
            <a:r>
              <a:rPr lang="zh-CN" altLang="en-US" sz="2000" dirty="0">
                <a:solidFill>
                  <a:prstClr val="black"/>
                </a:solidFill>
                <a:latin typeface="黑体" panose="02010609060101010101" pitchFamily="49" charset="-122"/>
                <a:ea typeface="黑体" panose="02010609060101010101" pitchFamily="49" charset="-122"/>
              </a:rPr>
              <a:t>消息开始的</a:t>
            </a:r>
            <a:endParaRPr lang="en-US" altLang="zh-CN" sz="2000" dirty="0">
              <a:solidFill>
                <a:prstClr val="black"/>
              </a:solidFill>
              <a:latin typeface="黑体" panose="02010609060101010101" pitchFamily="49" charset="-122"/>
              <a:ea typeface="黑体" panose="02010609060101010101" pitchFamily="49" charset="-122"/>
            </a:endParaRPr>
          </a:p>
          <a:p>
            <a:pPr lvl="0" algn="ctr">
              <a:defRPr/>
            </a:pPr>
            <a:r>
              <a:rPr lang="en-US" altLang="zh-CN" sz="2000" dirty="0">
                <a:solidFill>
                  <a:prstClr val="black"/>
                </a:solidFill>
                <a:latin typeface="黑体" panose="02010609060101010101" pitchFamily="49" charset="-122"/>
                <a:ea typeface="黑体" panose="02010609060101010101" pitchFamily="49" charset="-122"/>
              </a:rPr>
              <a:t>I-SIG</a:t>
            </a:r>
            <a:r>
              <a:rPr lang="zh-CN" altLang="en-US" sz="2000" dirty="0">
                <a:solidFill>
                  <a:prstClr val="black"/>
                </a:solidFill>
                <a:latin typeface="黑体" panose="02010609060101010101" pitchFamily="49" charset="-122"/>
                <a:ea typeface="黑体" panose="02010609060101010101" pitchFamily="49" charset="-122"/>
              </a:rPr>
              <a:t>系统的数据流</a:t>
            </a:r>
            <a:endParaRPr lang="en-US" altLang="zh-CN" sz="2000" dirty="0">
              <a:solidFill>
                <a:prstClr val="black"/>
              </a:solidFill>
              <a:latin typeface="黑体" panose="02010609060101010101" pitchFamily="49" charset="-122"/>
              <a:ea typeface="黑体" panose="02010609060101010101" pitchFamily="49" charset="-122"/>
            </a:endParaRPr>
          </a:p>
        </p:txBody>
      </p:sp>
      <p:sp>
        <p:nvSpPr>
          <p:cNvPr id="4" name="文本框 3"/>
          <p:cNvSpPr txBox="1"/>
          <p:nvPr/>
        </p:nvSpPr>
        <p:spPr>
          <a:xfrm>
            <a:off x="592315" y="4739462"/>
            <a:ext cx="4245999" cy="1631216"/>
          </a:xfrm>
          <a:prstGeom prst="rect">
            <a:avLst/>
          </a:prstGeom>
          <a:noFill/>
        </p:spPr>
        <p:txBody>
          <a:bodyPr wrap="square" rtlCol="0">
            <a:spAutoFit/>
          </a:bodyPr>
          <a:lstStyle/>
          <a:p>
            <a:r>
              <a:rPr lang="zh-CN" altLang="en-US" sz="2000" dirty="0">
                <a:ea typeface="黑体" panose="02010609060101010101" pitchFamily="49" charset="-122"/>
              </a:rPr>
              <a:t>对高效攻击进行原因分析，了解当前信号控制易受攻击的原因</a:t>
            </a:r>
            <a:endParaRPr lang="en-US" altLang="zh-CN" sz="2000" dirty="0">
              <a:ea typeface="黑体" panose="02010609060101010101" pitchFamily="49" charset="-122"/>
            </a:endParaRPr>
          </a:p>
          <a:p>
            <a:r>
              <a:rPr lang="zh-CN" altLang="en-US" sz="2000" dirty="0">
                <a:ea typeface="黑体" panose="02010609060101010101" pitchFamily="49" charset="-122"/>
              </a:rPr>
              <a:t>在现实世界攻击资源约束下构建实际漏洞利用，所以攻击者需要战略性地规划攻击决策过程</a:t>
            </a:r>
            <a:endParaRPr kumimoji="1" lang="zh-CN" altLang="en-US" sz="2000" dirty="0">
              <a:ea typeface="黑体" panose="02010609060101010101" pitchFamily="49" charset="-122"/>
            </a:endParaRPr>
          </a:p>
        </p:txBody>
      </p:sp>
      <p:sp>
        <p:nvSpPr>
          <p:cNvPr id="5" name="文本框 4"/>
          <p:cNvSpPr txBox="1"/>
          <p:nvPr/>
        </p:nvSpPr>
        <p:spPr>
          <a:xfrm>
            <a:off x="7297922" y="4754254"/>
            <a:ext cx="4475600" cy="1938992"/>
          </a:xfrm>
          <a:prstGeom prst="rect">
            <a:avLst/>
          </a:prstGeom>
          <a:noFill/>
        </p:spPr>
        <p:txBody>
          <a:bodyPr wrap="square" rtlCol="0">
            <a:spAutoFit/>
          </a:bodyPr>
          <a:lstStyle/>
          <a:p>
            <a:r>
              <a:rPr lang="zh-CN" altLang="en-US" sz="2000" dirty="0">
                <a:ea typeface="黑体" panose="02010609060101010101" pitchFamily="49" charset="-122"/>
              </a:rPr>
              <a:t>使用具有真实相位配置的真实交叉口地图</a:t>
            </a:r>
            <a:endParaRPr lang="en-US" altLang="zh-CN" sz="2000" dirty="0">
              <a:ea typeface="黑体" panose="02010609060101010101" pitchFamily="49" charset="-122"/>
            </a:endParaRPr>
          </a:p>
          <a:p>
            <a:r>
              <a:rPr lang="zh-CN" altLang="en-US" sz="2000" dirty="0">
                <a:ea typeface="黑体" panose="02010609060101010101" pitchFamily="49" charset="-122"/>
              </a:rPr>
              <a:t>按照交叉口手动测量一小时的真实交通需求生成交通流</a:t>
            </a:r>
            <a:endParaRPr lang="en-US" altLang="zh-CN" sz="2000" dirty="0">
              <a:ea typeface="黑体" panose="02010609060101010101" pitchFamily="49" charset="-122"/>
            </a:endParaRPr>
          </a:p>
          <a:p>
            <a:r>
              <a:rPr lang="zh-CN" altLang="en-US" sz="2000" dirty="0">
                <a:ea typeface="黑体" panose="02010609060101010101" pitchFamily="49" charset="-122"/>
              </a:rPr>
              <a:t>攻击连续发起一小时，密切评估真实世界的攻击情况。</a:t>
            </a:r>
            <a:endParaRPr kumimoji="1" lang="zh-CN" altLang="en-US" sz="2000" dirty="0">
              <a:ea typeface="黑体" panose="02010609060101010101" pitchFamily="49"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 39">
            <a:extLst>
              <a:ext uri="{FF2B5EF4-FFF2-40B4-BE49-F238E27FC236}">
                <a16:creationId xmlns:a16="http://schemas.microsoft.com/office/drawing/2014/main" id="{B027AF33-3965-43A3-A0B0-1F577844ADEC}"/>
              </a:ext>
            </a:extLst>
          </p:cNvPr>
          <p:cNvPicPr>
            <a:picLocks noChangeAspect="1"/>
          </p:cNvPicPr>
          <p:nvPr/>
        </p:nvPicPr>
        <p:blipFill rotWithShape="1">
          <a:blip r:embed="rId3">
            <a:extLst>
              <a:ext uri="{28A0092B-C50C-407E-A947-70E740481C1C}">
                <a14:useLocalDpi xmlns:a14="http://schemas.microsoft.com/office/drawing/2010/main" val="0"/>
              </a:ext>
            </a:extLst>
          </a:blip>
          <a:srcRect b="15710"/>
          <a:stretch/>
        </p:blipFill>
        <p:spPr>
          <a:xfrm>
            <a:off x="0" y="0"/>
            <a:ext cx="12192000" cy="6858000"/>
          </a:xfrm>
          <a:prstGeom prst="rect">
            <a:avLst/>
          </a:prstGeom>
        </p:spPr>
      </p:pic>
      <p:sp>
        <p:nvSpPr>
          <p:cNvPr id="42" name="矩形 41">
            <a:extLst>
              <a:ext uri="{FF2B5EF4-FFF2-40B4-BE49-F238E27FC236}">
                <a16:creationId xmlns:a16="http://schemas.microsoft.com/office/drawing/2014/main" id="{3322F7A7-B0A5-41E7-9C9F-28126F0273E6}"/>
              </a:ext>
            </a:extLst>
          </p:cNvPr>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E671C0C-5219-4689-AFF7-6794AEA961BF}"/>
              </a:ext>
            </a:extLst>
          </p:cNvPr>
          <p:cNvSpPr txBox="1"/>
          <p:nvPr/>
        </p:nvSpPr>
        <p:spPr>
          <a:xfrm flipH="1">
            <a:off x="947463" y="131011"/>
            <a:ext cx="4005536"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数据欺骗策略</a:t>
            </a:r>
          </a:p>
        </p:txBody>
      </p:sp>
      <p:grpSp>
        <p:nvGrpSpPr>
          <p:cNvPr id="5" name="组合 4">
            <a:extLst>
              <a:ext uri="{FF2B5EF4-FFF2-40B4-BE49-F238E27FC236}">
                <a16:creationId xmlns:a16="http://schemas.microsoft.com/office/drawing/2014/main" id="{03E58F5A-10D6-4682-A263-81362E8B3B19}"/>
              </a:ext>
            </a:extLst>
          </p:cNvPr>
          <p:cNvGrpSpPr/>
          <p:nvPr/>
        </p:nvGrpSpPr>
        <p:grpSpPr>
          <a:xfrm>
            <a:off x="320172" y="274706"/>
            <a:ext cx="540000" cy="540000"/>
            <a:chOff x="328496" y="364706"/>
            <a:chExt cx="540000" cy="540000"/>
          </a:xfrm>
        </p:grpSpPr>
        <p:sp>
          <p:nvSpPr>
            <p:cNvPr id="6" name="矩形 5">
              <a:extLst>
                <a:ext uri="{FF2B5EF4-FFF2-40B4-BE49-F238E27FC236}">
                  <a16:creationId xmlns:a16="http://schemas.microsoft.com/office/drawing/2014/main" id="{02E87390-9AC7-46E2-800A-E4392749AF42}"/>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59DE531D-8085-4D8B-9791-0F3F1D93B63F}"/>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39" name="文本框 38">
            <a:extLst>
              <a:ext uri="{FF2B5EF4-FFF2-40B4-BE49-F238E27FC236}">
                <a16:creationId xmlns:a16="http://schemas.microsoft.com/office/drawing/2014/main" id="{8B15B80A-D6FE-5D41-B361-96EEAE588249}"/>
              </a:ext>
            </a:extLst>
          </p:cNvPr>
          <p:cNvSpPr txBox="1"/>
          <p:nvPr/>
        </p:nvSpPr>
        <p:spPr>
          <a:xfrm>
            <a:off x="1805779" y="850480"/>
            <a:ext cx="1788160" cy="523220"/>
          </a:xfrm>
          <a:prstGeom prst="rect">
            <a:avLst/>
          </a:prstGeom>
          <a:noFill/>
        </p:spPr>
        <p:txBody>
          <a:bodyPr wrap="square" rtlCol="0">
            <a:spAutoFit/>
          </a:bodyPr>
          <a:lstStyle/>
          <a:p>
            <a:pPr algn="ctr"/>
            <a:r>
              <a:rPr lang="zh-CN" altLang="en-US" sz="2800" b="1" dirty="0">
                <a:solidFill>
                  <a:srgbClr val="003399"/>
                </a:solidFill>
                <a:latin typeface="微软雅黑" panose="020B0503020204020204" pitchFamily="34" charset="-122"/>
                <a:ea typeface="微软雅黑" panose="020B0503020204020204" pitchFamily="34" charset="-122"/>
              </a:rPr>
              <a:t>直接攻击</a:t>
            </a:r>
          </a:p>
        </p:txBody>
      </p:sp>
      <p:sp>
        <p:nvSpPr>
          <p:cNvPr id="15" name="文本框 14">
            <a:extLst>
              <a:ext uri="{FF2B5EF4-FFF2-40B4-BE49-F238E27FC236}">
                <a16:creationId xmlns:a16="http://schemas.microsoft.com/office/drawing/2014/main" id="{ED60D5FC-A9F7-F947-8204-2522B0D43F8D}"/>
              </a:ext>
            </a:extLst>
          </p:cNvPr>
          <p:cNvSpPr txBox="1"/>
          <p:nvPr/>
        </p:nvSpPr>
        <p:spPr>
          <a:xfrm>
            <a:off x="410172" y="1241924"/>
            <a:ext cx="5121914" cy="3139321"/>
          </a:xfrm>
          <a:prstGeom prst="rect">
            <a:avLst/>
          </a:prstGeom>
          <a:noFill/>
        </p:spPr>
        <p:txBody>
          <a:bodyPr wrap="square" rtlCol="0">
            <a:spAutoFit/>
          </a:bodyPr>
          <a:lstStyle/>
          <a:p>
            <a:pPr>
              <a:lnSpc>
                <a:spcPct val="150000"/>
              </a:lnSpc>
            </a:pPr>
            <a:r>
              <a:rPr kumimoji="1" lang="zh-CN" altLang="en-US" sz="2000" dirty="0">
                <a:latin typeface="Times New Roman" panose="02020603050405020304" pitchFamily="18" charset="0"/>
                <a:ea typeface="黑体" panose="02010609060101010101" pitchFamily="49" charset="-122"/>
              </a:rPr>
              <a:t>目标</a:t>
            </a:r>
            <a:r>
              <a:rPr kumimoji="1" lang="en-US" altLang="zh-CN" sz="2000" dirty="0">
                <a:latin typeface="Times New Roman" panose="02020603050405020304" pitchFamily="18" charset="0"/>
                <a:ea typeface="黑体" panose="02010609060101010101" pitchFamily="49" charset="-122"/>
              </a:rPr>
              <a:t>:</a:t>
            </a:r>
            <a:r>
              <a:rPr kumimoji="1" lang="zh-CN" altLang="en-US" sz="2000" dirty="0">
                <a:latin typeface="Times New Roman" panose="02020603050405020304" pitchFamily="18" charset="0"/>
                <a:ea typeface="黑体" panose="02010609060101010101" pitchFamily="49" charset="-122"/>
              </a:rPr>
              <a:t>改变到达表中的值以影响</a:t>
            </a:r>
            <a:r>
              <a:rPr kumimoji="1" lang="en-US" altLang="zh-CN" sz="2000" dirty="0">
                <a:latin typeface="Times New Roman" panose="02020603050405020304" pitchFamily="18" charset="0"/>
                <a:ea typeface="黑体" panose="02010609060101010101" pitchFamily="49" charset="-122"/>
              </a:rPr>
              <a:t>COP</a:t>
            </a:r>
            <a:r>
              <a:rPr kumimoji="1" lang="zh-CN" altLang="en-US" sz="2000" dirty="0">
                <a:latin typeface="Times New Roman" panose="02020603050405020304" pitchFamily="18" charset="0"/>
                <a:ea typeface="黑体" panose="02010609060101010101" pitchFamily="49" charset="-122"/>
              </a:rPr>
              <a:t>算法</a:t>
            </a:r>
            <a:endParaRPr kumimoji="1" lang="en-US" altLang="zh-CN" sz="2000" dirty="0">
              <a:latin typeface="Times New Roman" panose="02020603050405020304" pitchFamily="18" charset="0"/>
              <a:ea typeface="黑体" panose="02010609060101010101" pitchFamily="49" charset="-122"/>
            </a:endParaRPr>
          </a:p>
          <a:p>
            <a:pPr>
              <a:lnSpc>
                <a:spcPct val="150000"/>
              </a:lnSpc>
            </a:pPr>
            <a:r>
              <a:rPr kumimoji="1" lang="zh-CN" altLang="en-US" sz="2000" dirty="0">
                <a:latin typeface="Times New Roman" panose="02020603050405020304" pitchFamily="18" charset="0"/>
                <a:ea typeface="黑体" panose="02010609060101010101" pitchFamily="49" charset="-122"/>
              </a:rPr>
              <a:t>到达表</a:t>
            </a:r>
            <a:r>
              <a:rPr kumimoji="1" lang="en-US" altLang="zh-CN" sz="2000" dirty="0">
                <a:latin typeface="Times New Roman" panose="02020603050405020304" pitchFamily="18" charset="0"/>
                <a:ea typeface="黑体" panose="02010609060101010101" pitchFamily="49" charset="-122"/>
              </a:rPr>
              <a:t>:</a:t>
            </a:r>
            <a:r>
              <a:rPr kumimoji="1" lang="zh-CN" altLang="en-US" sz="2000" dirty="0">
                <a:latin typeface="Times New Roman" panose="02020603050405020304" pitchFamily="18" charset="0"/>
                <a:ea typeface="黑体" panose="02010609060101010101" pitchFamily="49" charset="-122"/>
              </a:rPr>
              <a:t>二维的数组</a:t>
            </a:r>
            <a:r>
              <a:rPr kumimoji="1" lang="en-US" altLang="zh-CN" sz="2000" dirty="0">
                <a:latin typeface="Times New Roman" panose="02020603050405020304" pitchFamily="18" charset="0"/>
                <a:ea typeface="黑体" panose="02010609060101010101" pitchFamily="49" charset="-122"/>
              </a:rPr>
              <a:t>,131</a:t>
            </a:r>
            <a:r>
              <a:rPr kumimoji="1" lang="zh-CN" altLang="en-US" sz="2000" dirty="0">
                <a:latin typeface="Times New Roman" panose="02020603050405020304" pitchFamily="18" charset="0"/>
                <a:ea typeface="黑体" panose="02010609060101010101" pitchFamily="49" charset="-122"/>
              </a:rPr>
              <a:t>行</a:t>
            </a:r>
            <a:r>
              <a:rPr kumimoji="1" lang="en-US" altLang="zh-CN" sz="2000" dirty="0">
                <a:latin typeface="Times New Roman" panose="02020603050405020304" pitchFamily="18" charset="0"/>
                <a:ea typeface="黑体" panose="02010609060101010101" pitchFamily="49" charset="-122"/>
              </a:rPr>
              <a:t>8</a:t>
            </a:r>
            <a:r>
              <a:rPr kumimoji="1" lang="zh-CN" altLang="en-US" sz="2000" dirty="0">
                <a:latin typeface="Times New Roman" panose="02020603050405020304" pitchFamily="18" charset="0"/>
                <a:ea typeface="黑体" panose="02010609060101010101" pitchFamily="49" charset="-122"/>
              </a:rPr>
              <a:t>列</a:t>
            </a:r>
            <a:r>
              <a:rPr kumimoji="1" lang="en-US" altLang="zh-CN" sz="2000" dirty="0">
                <a:latin typeface="Times New Roman" panose="02020603050405020304" pitchFamily="18" charset="0"/>
                <a:ea typeface="黑体" panose="02010609060101010101" pitchFamily="49" charset="-122"/>
              </a:rPr>
              <a:t>,</a:t>
            </a:r>
            <a:r>
              <a:rPr kumimoji="1" lang="zh-CN" altLang="en-US" sz="2000" dirty="0">
                <a:latin typeface="Times New Roman" panose="02020603050405020304" pitchFamily="18" charset="0"/>
                <a:ea typeface="黑体" panose="02010609060101010101" pitchFamily="49" charset="-122"/>
              </a:rPr>
              <a:t>行代表</a:t>
            </a:r>
            <a:r>
              <a:rPr kumimoji="1" lang="en-US" altLang="zh-CN" sz="2000" dirty="0">
                <a:latin typeface="Times New Roman" panose="02020603050405020304" pitchFamily="18" charset="0"/>
                <a:ea typeface="黑体" panose="02010609060101010101" pitchFamily="49" charset="-122"/>
              </a:rPr>
              <a:t>Arrival time,</a:t>
            </a:r>
            <a:r>
              <a:rPr kumimoji="1" lang="zh-CN" altLang="en-US" sz="2000" dirty="0">
                <a:latin typeface="Times New Roman" panose="02020603050405020304" pitchFamily="18" charset="0"/>
                <a:ea typeface="黑体" panose="02010609060101010101" pitchFamily="49" charset="-122"/>
              </a:rPr>
              <a:t>列代表</a:t>
            </a:r>
            <a:r>
              <a:rPr kumimoji="1" lang="en-US" altLang="zh-CN" sz="2000" dirty="0">
                <a:latin typeface="Times New Roman" panose="02020603050405020304" pitchFamily="18" charset="0"/>
                <a:ea typeface="黑体" panose="02010609060101010101" pitchFamily="49" charset="-122"/>
              </a:rPr>
              <a:t>Phase,</a:t>
            </a:r>
            <a:r>
              <a:rPr kumimoji="1" lang="zh-CN" altLang="en-US" sz="2000" dirty="0">
                <a:latin typeface="Times New Roman" panose="02020603050405020304" pitchFamily="18" charset="0"/>
                <a:ea typeface="黑体" panose="02010609060101010101" pitchFamily="49" charset="-122"/>
              </a:rPr>
              <a:t>（</a:t>
            </a:r>
            <a:r>
              <a:rPr kumimoji="1" lang="en-US" altLang="zh-CN" sz="2000" dirty="0" err="1">
                <a:latin typeface="Times New Roman" panose="02020603050405020304" pitchFamily="18" charset="0"/>
                <a:ea typeface="黑体" panose="02010609060101010101" pitchFamily="49" charset="-122"/>
              </a:rPr>
              <a:t>i</a:t>
            </a:r>
            <a:r>
              <a:rPr kumimoji="1" lang="zh-CN" altLang="en-US" sz="2000" dirty="0">
                <a:latin typeface="Times New Roman" panose="02020603050405020304" pitchFamily="18" charset="0"/>
                <a:ea typeface="黑体" panose="02010609060101010101" pitchFamily="49" charset="-122"/>
              </a:rPr>
              <a:t>，</a:t>
            </a:r>
            <a:r>
              <a:rPr kumimoji="1" lang="en-US" altLang="zh-CN" sz="2000" dirty="0">
                <a:latin typeface="Times New Roman" panose="02020603050405020304" pitchFamily="18" charset="0"/>
                <a:ea typeface="黑体" panose="02010609060101010101" pitchFamily="49" charset="-122"/>
              </a:rPr>
              <a:t>j</a:t>
            </a:r>
            <a:r>
              <a:rPr kumimoji="1" lang="zh-CN" altLang="en-US" sz="2000" dirty="0">
                <a:latin typeface="Times New Roman" panose="02020603050405020304" pitchFamily="18" charset="0"/>
                <a:ea typeface="黑体" panose="02010609060101010101" pitchFamily="49" charset="-122"/>
              </a:rPr>
              <a:t>）表示第</a:t>
            </a:r>
            <a:r>
              <a:rPr kumimoji="1" lang="en-US" altLang="zh-CN" sz="2000" dirty="0">
                <a:latin typeface="Times New Roman" panose="02020603050405020304" pitchFamily="18" charset="0"/>
                <a:ea typeface="黑体" panose="02010609060101010101" pitchFamily="49" charset="-122"/>
              </a:rPr>
              <a:t>j</a:t>
            </a:r>
            <a:r>
              <a:rPr kumimoji="1" lang="zh-CN" altLang="en-US" sz="2000" dirty="0">
                <a:latin typeface="Times New Roman" panose="02020603050405020304" pitchFamily="18" charset="0"/>
                <a:ea typeface="黑体" panose="02010609060101010101" pitchFamily="49" charset="-122"/>
              </a:rPr>
              <a:t>个</a:t>
            </a:r>
            <a:r>
              <a:rPr kumimoji="1" lang="en-US" altLang="zh-CN" sz="2000" dirty="0">
                <a:latin typeface="Times New Roman" panose="02020603050405020304" pitchFamily="18" charset="0"/>
                <a:ea typeface="黑体" panose="02010609060101010101" pitchFamily="49" charset="-122"/>
              </a:rPr>
              <a:t>phase</a:t>
            </a:r>
            <a:r>
              <a:rPr kumimoji="1" lang="zh-CN" altLang="en-US" sz="2000" dirty="0">
                <a:latin typeface="Times New Roman" panose="02020603050405020304" pitchFamily="18" charset="0"/>
                <a:ea typeface="黑体" panose="02010609060101010101" pitchFamily="49" charset="-122"/>
              </a:rPr>
              <a:t>的第</a:t>
            </a:r>
            <a:r>
              <a:rPr kumimoji="1" lang="en-US" altLang="zh-CN" sz="2000" dirty="0" err="1">
                <a:latin typeface="Times New Roman" panose="02020603050405020304" pitchFamily="18" charset="0"/>
                <a:ea typeface="黑体" panose="02010609060101010101" pitchFamily="49" charset="-122"/>
              </a:rPr>
              <a:t>i</a:t>
            </a:r>
            <a:r>
              <a:rPr kumimoji="1" lang="zh-CN" altLang="en-US" sz="2000" dirty="0">
                <a:latin typeface="Times New Roman" panose="02020603050405020304" pitchFamily="18" charset="0"/>
                <a:ea typeface="黑体" panose="02010609060101010101" pitchFamily="49" charset="-122"/>
              </a:rPr>
              <a:t>个</a:t>
            </a:r>
            <a:r>
              <a:rPr kumimoji="1" lang="en-US" altLang="zh-CN" sz="2000" dirty="0">
                <a:latin typeface="Times New Roman" panose="02020603050405020304" pitchFamily="18" charset="0"/>
                <a:ea typeface="黑体" panose="02010609060101010101" pitchFamily="49" charset="-122"/>
              </a:rPr>
              <a:t>Arrival time</a:t>
            </a:r>
            <a:r>
              <a:rPr kumimoji="1" lang="zh-CN" altLang="en-US" sz="2000" dirty="0">
                <a:latin typeface="Times New Roman" panose="02020603050405020304" pitchFamily="18" charset="0"/>
                <a:ea typeface="黑体" panose="02010609060101010101" pitchFamily="49" charset="-122"/>
              </a:rPr>
              <a:t>的车辆数量。</a:t>
            </a:r>
            <a:endParaRPr kumimoji="1" lang="en-US" altLang="zh-CN" sz="2000" dirty="0">
              <a:latin typeface="Times New Roman" panose="02020603050405020304" pitchFamily="18" charset="0"/>
              <a:ea typeface="黑体" panose="02010609060101010101" pitchFamily="49" charset="-122"/>
            </a:endParaRPr>
          </a:p>
          <a:p>
            <a:pPr>
              <a:lnSpc>
                <a:spcPct val="150000"/>
              </a:lnSpc>
            </a:pPr>
            <a:r>
              <a:rPr kumimoji="1" lang="zh-CN" altLang="en-US" sz="2000" dirty="0">
                <a:latin typeface="Times New Roman" panose="02020603050405020304" pitchFamily="18" charset="0"/>
                <a:ea typeface="黑体" panose="02010609060101010101" pitchFamily="49" charset="-122"/>
              </a:rPr>
              <a:t>时机</a:t>
            </a:r>
            <a:r>
              <a:rPr kumimoji="1" lang="en-US" altLang="zh-CN" sz="2000" dirty="0">
                <a:latin typeface="Times New Roman" panose="02020603050405020304" pitchFamily="18" charset="0"/>
                <a:ea typeface="黑体" panose="02010609060101010101" pitchFamily="49" charset="-122"/>
              </a:rPr>
              <a:t>:</a:t>
            </a:r>
            <a:r>
              <a:rPr kumimoji="1" lang="zh-CN" altLang="en-US" sz="2000" dirty="0">
                <a:latin typeface="Times New Roman" panose="02020603050405020304" pitchFamily="18" charset="0"/>
                <a:ea typeface="黑体" panose="02010609060101010101" pitchFamily="49" charset="-122"/>
              </a:rPr>
              <a:t>全面部署和过渡期</a:t>
            </a:r>
            <a:endParaRPr kumimoji="1" lang="en-US" altLang="zh-CN" sz="2000" dirty="0">
              <a:latin typeface="Times New Roman" panose="02020603050405020304" pitchFamily="18" charset="0"/>
              <a:ea typeface="黑体" panose="02010609060101010101" pitchFamily="49" charset="-122"/>
            </a:endParaRPr>
          </a:p>
          <a:p>
            <a:pPr>
              <a:lnSpc>
                <a:spcPct val="150000"/>
              </a:lnSpc>
            </a:pPr>
            <a:r>
              <a:rPr kumimoji="1" lang="zh-CN" altLang="en-US" sz="2000" dirty="0">
                <a:latin typeface="Times New Roman" panose="02020603050405020304" pitchFamily="18" charset="0"/>
                <a:ea typeface="黑体" panose="02010609060101010101" pitchFamily="49" charset="-122"/>
              </a:rPr>
              <a:t>方式</a:t>
            </a:r>
            <a:r>
              <a:rPr kumimoji="1" lang="en-US" altLang="zh-CN" sz="2000" dirty="0">
                <a:latin typeface="Times New Roman" panose="02020603050405020304" pitchFamily="18" charset="0"/>
                <a:ea typeface="黑体" panose="02010609060101010101" pitchFamily="49" charset="-122"/>
              </a:rPr>
              <a:t>:</a:t>
            </a:r>
            <a:r>
              <a:rPr kumimoji="1" lang="zh-CN" altLang="en-US" sz="2000" dirty="0">
                <a:latin typeface="Times New Roman" panose="02020603050405020304" pitchFamily="18" charset="0"/>
                <a:ea typeface="黑体" panose="02010609060101010101" pitchFamily="49" charset="-122"/>
              </a:rPr>
              <a:t>更改其</a:t>
            </a:r>
            <a:r>
              <a:rPr kumimoji="1" lang="en-US" altLang="zh-CN" sz="2000" dirty="0">
                <a:latin typeface="Times New Roman" panose="02020603050405020304" pitchFamily="18" charset="0"/>
                <a:ea typeface="黑体" panose="02010609060101010101" pitchFamily="49" charset="-122"/>
              </a:rPr>
              <a:t>BSM</a:t>
            </a:r>
            <a:r>
              <a:rPr kumimoji="1" lang="zh-CN" altLang="en-US" sz="2000" dirty="0">
                <a:latin typeface="Times New Roman" panose="02020603050405020304" pitchFamily="18" charset="0"/>
                <a:ea typeface="黑体" panose="02010609060101010101" pitchFamily="49" charset="-122"/>
              </a:rPr>
              <a:t>消息中的速度和位置信息</a:t>
            </a:r>
            <a:endParaRPr kumimoji="1" lang="en-US" altLang="zh-CN" sz="2000" dirty="0">
              <a:latin typeface="Times New Roman" panose="02020603050405020304" pitchFamily="18" charset="0"/>
              <a:ea typeface="黑体" panose="02010609060101010101" pitchFamily="49" charset="-122"/>
            </a:endParaRPr>
          </a:p>
          <a:p>
            <a:endParaRPr kumimoji="1" lang="zh-CN" altLang="en-US" dirty="0"/>
          </a:p>
        </p:txBody>
      </p:sp>
      <p:sp>
        <p:nvSpPr>
          <p:cNvPr id="41" name="文本框 40">
            <a:extLst>
              <a:ext uri="{FF2B5EF4-FFF2-40B4-BE49-F238E27FC236}">
                <a16:creationId xmlns:a16="http://schemas.microsoft.com/office/drawing/2014/main" id="{50D0DC43-C42C-0F4E-A58D-9A4CCD438EFD}"/>
              </a:ext>
            </a:extLst>
          </p:cNvPr>
          <p:cNvSpPr txBox="1"/>
          <p:nvPr/>
        </p:nvSpPr>
        <p:spPr>
          <a:xfrm>
            <a:off x="7931743" y="814706"/>
            <a:ext cx="2576723" cy="523220"/>
          </a:xfrm>
          <a:prstGeom prst="rect">
            <a:avLst/>
          </a:prstGeom>
          <a:noFill/>
        </p:spPr>
        <p:txBody>
          <a:bodyPr wrap="square" rtlCol="0">
            <a:spAutoFit/>
          </a:bodyPr>
          <a:lstStyle/>
          <a:p>
            <a:pPr algn="ctr"/>
            <a:r>
              <a:rPr lang="zh-CN" altLang="en-US" sz="2800" b="1" dirty="0">
                <a:solidFill>
                  <a:srgbClr val="003399"/>
                </a:solidFill>
                <a:latin typeface="微软雅黑" panose="020B0503020204020204" pitchFamily="34" charset="-122"/>
                <a:ea typeface="微软雅黑" panose="020B0503020204020204" pitchFamily="34" charset="-122"/>
              </a:rPr>
              <a:t>队列长度操纵</a:t>
            </a:r>
          </a:p>
        </p:txBody>
      </p:sp>
      <p:sp>
        <p:nvSpPr>
          <p:cNvPr id="43" name="文本框 42">
            <a:extLst>
              <a:ext uri="{FF2B5EF4-FFF2-40B4-BE49-F238E27FC236}">
                <a16:creationId xmlns:a16="http://schemas.microsoft.com/office/drawing/2014/main" id="{796A473C-E3DE-6C41-951F-6453569776DD}"/>
              </a:ext>
            </a:extLst>
          </p:cNvPr>
          <p:cNvSpPr txBox="1"/>
          <p:nvPr/>
        </p:nvSpPr>
        <p:spPr>
          <a:xfrm>
            <a:off x="6248208" y="1241924"/>
            <a:ext cx="5943792" cy="3600986"/>
          </a:xfrm>
          <a:prstGeom prst="rect">
            <a:avLst/>
          </a:prstGeom>
          <a:noFill/>
        </p:spPr>
        <p:txBody>
          <a:bodyPr wrap="square" rtlCol="0">
            <a:spAutoFit/>
          </a:bodyPr>
          <a:lstStyle/>
          <a:p>
            <a:pPr>
              <a:lnSpc>
                <a:spcPct val="150000"/>
              </a:lnSpc>
            </a:pPr>
            <a:r>
              <a:rPr kumimoji="1" lang="zh-CN" altLang="en-US" sz="2000" dirty="0">
                <a:latin typeface="Times New Roman" panose="02020603050405020304" pitchFamily="18" charset="0"/>
                <a:ea typeface="黑体" panose="02010609060101010101" pitchFamily="49" charset="-122"/>
              </a:rPr>
              <a:t>目标</a:t>
            </a:r>
            <a:r>
              <a:rPr kumimoji="1" lang="en-US" altLang="zh-CN" sz="2000" dirty="0">
                <a:latin typeface="Times New Roman" panose="02020603050405020304" pitchFamily="18" charset="0"/>
                <a:ea typeface="黑体" panose="02010609060101010101" pitchFamily="49" charset="-122"/>
              </a:rPr>
              <a:t>:</a:t>
            </a:r>
            <a:r>
              <a:rPr kumimoji="1" lang="zh-CN" altLang="en-US" sz="2000" dirty="0">
                <a:latin typeface="Times New Roman" panose="02020603050405020304" pitchFamily="18" charset="0"/>
                <a:ea typeface="黑体" panose="02010609060101010101" pitchFamily="49" charset="-122"/>
              </a:rPr>
              <a:t>改变到达表中第一行的值</a:t>
            </a:r>
            <a:endParaRPr kumimoji="1" lang="en-US" altLang="zh-CN" sz="2000" dirty="0">
              <a:latin typeface="Times New Roman" panose="02020603050405020304" pitchFamily="18" charset="0"/>
              <a:ea typeface="黑体" panose="02010609060101010101" pitchFamily="49" charset="-122"/>
            </a:endParaRPr>
          </a:p>
          <a:p>
            <a:pPr>
              <a:lnSpc>
                <a:spcPct val="150000"/>
              </a:lnSpc>
            </a:pPr>
            <a:r>
              <a:rPr kumimoji="1" lang="en-US" altLang="zh-CN" sz="2000" dirty="0">
                <a:latin typeface="Times New Roman" panose="02020603050405020304" pitchFamily="18" charset="0"/>
                <a:ea typeface="黑体" panose="02010609060101010101" pitchFamily="49" charset="-122"/>
              </a:rPr>
              <a:t>ELVS</a:t>
            </a:r>
            <a:r>
              <a:rPr kumimoji="1" lang="zh-CN" altLang="en-US" sz="2000" dirty="0">
                <a:latin typeface="Times New Roman" panose="02020603050405020304" pitchFamily="18" charset="0"/>
                <a:ea typeface="黑体" panose="02010609060101010101" pitchFamily="49" charset="-122"/>
              </a:rPr>
              <a:t>算法</a:t>
            </a:r>
            <a:r>
              <a:rPr kumimoji="1" lang="en-US" altLang="zh-CN" sz="2000" dirty="0">
                <a:latin typeface="Times New Roman" panose="02020603050405020304" pitchFamily="18" charset="0"/>
                <a:ea typeface="黑体" panose="02010609060101010101" pitchFamily="49" charset="-122"/>
              </a:rPr>
              <a:t>:</a:t>
            </a:r>
            <a:r>
              <a:rPr kumimoji="1" lang="zh-CN" altLang="en-US" sz="2000" dirty="0">
                <a:latin typeface="Times New Roman" panose="02020603050405020304" pitchFamily="18" charset="0"/>
                <a:ea typeface="黑体" panose="02010609060101010101" pitchFamily="49" charset="-122"/>
              </a:rPr>
              <a:t>首先将每</a:t>
            </a:r>
            <a:r>
              <a:rPr kumimoji="1" lang="en-US" altLang="zh-CN" sz="2000" dirty="0">
                <a:latin typeface="Times New Roman" panose="02020603050405020304" pitchFamily="18" charset="0"/>
                <a:ea typeface="黑体" panose="02010609060101010101" pitchFamily="49" charset="-122"/>
              </a:rPr>
              <a:t>j</a:t>
            </a:r>
            <a:r>
              <a:rPr kumimoji="1" lang="zh-CN" altLang="en-US" sz="2000" dirty="0">
                <a:latin typeface="Times New Roman" panose="02020603050405020304" pitchFamily="18" charset="0"/>
                <a:ea typeface="黑体" panose="02010609060101010101" pitchFamily="49" charset="-122"/>
              </a:rPr>
              <a:t>个车道的装备车辆数据分配到三个区域，然后估计排队车辆的数量，最后根据跟车模型在减速区域和自由流区域插入未装备的车辆。</a:t>
            </a:r>
            <a:endParaRPr kumimoji="1" lang="en-US" altLang="zh-CN" sz="2000" dirty="0">
              <a:latin typeface="Times New Roman" panose="02020603050405020304" pitchFamily="18" charset="0"/>
              <a:ea typeface="黑体" panose="02010609060101010101" pitchFamily="49" charset="-122"/>
            </a:endParaRPr>
          </a:p>
          <a:p>
            <a:pPr>
              <a:lnSpc>
                <a:spcPct val="150000"/>
              </a:lnSpc>
            </a:pPr>
            <a:r>
              <a:rPr kumimoji="1" lang="zh-CN" altLang="en-US" sz="2000" dirty="0">
                <a:latin typeface="Times New Roman" panose="02020603050405020304" pitchFamily="18" charset="0"/>
                <a:ea typeface="黑体" panose="02010609060101010101" pitchFamily="49" charset="-122"/>
              </a:rPr>
              <a:t>时机</a:t>
            </a:r>
            <a:r>
              <a:rPr kumimoji="1" lang="en-US" altLang="zh-CN" sz="2000" dirty="0">
                <a:latin typeface="Times New Roman" panose="02020603050405020304" pitchFamily="18" charset="0"/>
                <a:ea typeface="黑体" panose="02010609060101010101" pitchFamily="49" charset="-122"/>
              </a:rPr>
              <a:t>:</a:t>
            </a:r>
            <a:r>
              <a:rPr kumimoji="1" lang="zh-CN" altLang="en-US" sz="2000" dirty="0">
                <a:latin typeface="Times New Roman" panose="02020603050405020304" pitchFamily="18" charset="0"/>
                <a:ea typeface="黑体" panose="02010609060101010101" pitchFamily="49" charset="-122"/>
              </a:rPr>
              <a:t>仅仅是过渡期</a:t>
            </a:r>
            <a:endParaRPr kumimoji="1" lang="en-US" altLang="zh-CN" sz="2000" dirty="0">
              <a:latin typeface="Times New Roman" panose="02020603050405020304" pitchFamily="18" charset="0"/>
              <a:ea typeface="黑体" panose="02010609060101010101" pitchFamily="49" charset="-122"/>
            </a:endParaRPr>
          </a:p>
          <a:p>
            <a:pPr>
              <a:lnSpc>
                <a:spcPct val="150000"/>
              </a:lnSpc>
            </a:pPr>
            <a:r>
              <a:rPr kumimoji="1" lang="zh-CN" altLang="en-US" sz="2000" dirty="0">
                <a:latin typeface="Times New Roman" panose="02020603050405020304" pitchFamily="18" charset="0"/>
                <a:ea typeface="黑体" panose="02010609060101010101" pitchFamily="49" charset="-122"/>
              </a:rPr>
              <a:t>方式</a:t>
            </a:r>
            <a:r>
              <a:rPr kumimoji="1" lang="en-US" altLang="zh-CN" sz="2000" dirty="0">
                <a:latin typeface="Times New Roman" panose="02020603050405020304" pitchFamily="18" charset="0"/>
                <a:ea typeface="黑体" panose="02010609060101010101" pitchFamily="49" charset="-122"/>
              </a:rPr>
              <a:t>:</a:t>
            </a:r>
            <a:r>
              <a:rPr kumimoji="1" lang="zh-CN" altLang="en-US" sz="2000" dirty="0">
                <a:latin typeface="Times New Roman" panose="02020603050405020304" pitchFamily="18" charset="0"/>
                <a:ea typeface="黑体" panose="02010609060101010101" pitchFamily="49" charset="-122"/>
              </a:rPr>
              <a:t>将速度设置为</a:t>
            </a:r>
            <a:r>
              <a:rPr kumimoji="1" lang="en-US" altLang="zh-CN" sz="2000" dirty="0">
                <a:latin typeface="Times New Roman" panose="02020603050405020304" pitchFamily="18" charset="0"/>
                <a:ea typeface="黑体" panose="02010609060101010101" pitchFamily="49" charset="-122"/>
              </a:rPr>
              <a:t>0</a:t>
            </a:r>
            <a:r>
              <a:rPr kumimoji="1" lang="zh-CN" altLang="en-US" sz="2000" dirty="0">
                <a:latin typeface="Times New Roman" panose="02020603050405020304" pitchFamily="18" charset="0"/>
                <a:ea typeface="黑体" panose="02010609060101010101" pitchFamily="49" charset="-122"/>
              </a:rPr>
              <a:t>，并将其位置设置为地理围栏最空车道内距离最远的可能点</a:t>
            </a:r>
            <a:endParaRPr kumimoji="1" lang="en-US" altLang="zh-CN" sz="2000" dirty="0">
              <a:latin typeface="Times New Roman" panose="02020603050405020304" pitchFamily="18" charset="0"/>
              <a:ea typeface="黑体" panose="02010609060101010101" pitchFamily="49" charset="-122"/>
            </a:endParaRPr>
          </a:p>
          <a:p>
            <a:endParaRPr kumimoji="1" lang="zh-CN" altLang="en-US" dirty="0"/>
          </a:p>
        </p:txBody>
      </p:sp>
      <p:pic>
        <p:nvPicPr>
          <p:cNvPr id="3" name="图片 2">
            <a:extLst>
              <a:ext uri="{FF2B5EF4-FFF2-40B4-BE49-F238E27FC236}">
                <a16:creationId xmlns:a16="http://schemas.microsoft.com/office/drawing/2014/main" id="{506503A7-90C0-354E-A0B3-1EA4BD74FD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16935" y="4518598"/>
            <a:ext cx="8358128" cy="2109307"/>
          </a:xfrm>
          <a:prstGeom prst="rect">
            <a:avLst/>
          </a:prstGeom>
        </p:spPr>
      </p:pic>
    </p:spTree>
    <p:extLst>
      <p:ext uri="{BB962C8B-B14F-4D97-AF65-F5344CB8AC3E}">
        <p14:creationId xmlns:p14="http://schemas.microsoft.com/office/powerpoint/2010/main" val="31698769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形 2" descr="研究"/>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8555" y="3102948"/>
            <a:ext cx="3508800" cy="3508800"/>
          </a:xfrm>
          <a:prstGeom prst="rect">
            <a:avLst/>
          </a:prstGeom>
        </p:spPr>
      </p:pic>
      <p:grpSp>
        <p:nvGrpSpPr>
          <p:cNvPr id="44" name="组合 43"/>
          <p:cNvGrpSpPr/>
          <p:nvPr/>
        </p:nvGrpSpPr>
        <p:grpSpPr>
          <a:xfrm>
            <a:off x="1329260" y="1248355"/>
            <a:ext cx="7142087" cy="1697602"/>
            <a:chOff x="2424136" y="1811320"/>
            <a:chExt cx="3235985" cy="769161"/>
          </a:xfrm>
        </p:grpSpPr>
        <p:grpSp>
          <p:nvGrpSpPr>
            <p:cNvPr id="24" name="组合 23"/>
            <p:cNvGrpSpPr/>
            <p:nvPr/>
          </p:nvGrpSpPr>
          <p:grpSpPr>
            <a:xfrm>
              <a:off x="2424136" y="1811320"/>
              <a:ext cx="2973472" cy="769161"/>
              <a:chOff x="2629986" y="1459214"/>
              <a:chExt cx="3770606" cy="975360"/>
            </a:xfrm>
          </p:grpSpPr>
          <p:grpSp>
            <p:nvGrpSpPr>
              <p:cNvPr id="13" name="组合 12"/>
              <p:cNvGrpSpPr/>
              <p:nvPr/>
            </p:nvGrpSpPr>
            <p:grpSpPr>
              <a:xfrm>
                <a:off x="2629986" y="1459214"/>
                <a:ext cx="3770606" cy="975360"/>
                <a:chOff x="1166287" y="1249680"/>
                <a:chExt cx="3770606" cy="975360"/>
              </a:xfrm>
              <a:solidFill>
                <a:srgbClr val="003399"/>
              </a:solidFill>
            </p:grpSpPr>
            <p:sp>
              <p:nvSpPr>
                <p:cNvPr id="11" name="椭圆 10"/>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651546" y="1249680"/>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椭圆 22"/>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4</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40" name="文本框 39"/>
            <p:cNvSpPr txBox="1"/>
            <p:nvPr/>
          </p:nvSpPr>
          <p:spPr>
            <a:xfrm>
              <a:off x="3210411" y="2028192"/>
              <a:ext cx="2449710" cy="320734"/>
            </a:xfrm>
            <a:prstGeom prst="rect">
              <a:avLst/>
            </a:prstGeom>
            <a:noFill/>
          </p:spPr>
          <p:txBody>
            <a:bodyPr wrap="square" rtlCol="0">
              <a:spAutoFit/>
            </a:bodyPr>
            <a:lstStyle/>
            <a:p>
              <a:r>
                <a:rPr lang="zh-CN" altLang="en-US" sz="4000" dirty="0">
                  <a:solidFill>
                    <a:schemeClr val="bg1"/>
                  </a:solidFill>
                  <a:latin typeface="黑体" panose="02010609060101010101" pitchFamily="49" charset="-122"/>
                  <a:ea typeface="黑体" panose="02010609060101010101" pitchFamily="49" charset="-122"/>
                </a:rPr>
                <a:t>拥塞攻击分析</a:t>
              </a:r>
            </a:p>
          </p:txBody>
        </p:sp>
      </p:grpSp>
      <p:grpSp>
        <p:nvGrpSpPr>
          <p:cNvPr id="7" name="组合 6"/>
          <p:cNvGrpSpPr/>
          <p:nvPr/>
        </p:nvGrpSpPr>
        <p:grpSpPr>
          <a:xfrm>
            <a:off x="7042496" y="-663036"/>
            <a:ext cx="5680997" cy="8189088"/>
            <a:chOff x="6922851" y="0"/>
            <a:chExt cx="5269149" cy="6858000"/>
          </a:xfrm>
          <a:solidFill>
            <a:srgbClr val="003399"/>
          </a:solidFill>
        </p:grpSpPr>
        <p:sp>
          <p:nvSpPr>
            <p:cNvPr id="8" name="椭圆 7"/>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7744444" y="0"/>
            <a:ext cx="4447556" cy="6858000"/>
            <a:chOff x="6922851" y="0"/>
            <a:chExt cx="5269149" cy="6858000"/>
          </a:xfrm>
          <a:blipFill dpi="0" rotWithShape="1">
            <a:blip r:embed="rId3"/>
            <a:srcRect/>
            <a:stretch>
              <a:fillRect l="-50000" r="-50000"/>
            </a:stretch>
          </a:blipFill>
        </p:grpSpPr>
        <p:sp>
          <p:nvSpPr>
            <p:cNvPr id="4" name="椭圆 3"/>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482533" y="3677002"/>
            <a:ext cx="565081" cy="782356"/>
            <a:chOff x="1503096" y="3024687"/>
            <a:chExt cx="565081" cy="782356"/>
          </a:xfrm>
          <a:solidFill>
            <a:schemeClr val="bg2">
              <a:lumMod val="75000"/>
            </a:schemeClr>
          </a:solidFill>
        </p:grpSpPr>
        <p:sp>
          <p:nvSpPr>
            <p:cNvPr id="18" name="等腰三角形 17"/>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flipV="1">
            <a:off x="4865803" y="4802426"/>
            <a:ext cx="543059" cy="751867"/>
            <a:chOff x="1503096" y="3024687"/>
            <a:chExt cx="565081" cy="782356"/>
          </a:xfrm>
          <a:solidFill>
            <a:schemeClr val="bg2">
              <a:lumMod val="75000"/>
            </a:schemeClr>
          </a:solidFill>
        </p:grpSpPr>
        <p:sp>
          <p:nvSpPr>
            <p:cNvPr id="21" name="等腰三角形 20"/>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320172" y="274706"/>
            <a:ext cx="540000" cy="540000"/>
            <a:chOff x="328496" y="364706"/>
            <a:chExt cx="540000" cy="540000"/>
          </a:xfrm>
        </p:grpSpPr>
        <p:sp>
          <p:nvSpPr>
            <p:cNvPr id="26" name="矩形 2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7"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27" name="文本框 26"/>
          <p:cNvSpPr txBox="1"/>
          <p:nvPr/>
        </p:nvSpPr>
        <p:spPr>
          <a:xfrm>
            <a:off x="729198" y="1786919"/>
            <a:ext cx="5366795" cy="2307619"/>
          </a:xfrm>
          <a:prstGeom prst="rect">
            <a:avLst/>
          </a:prstGeom>
          <a:noFill/>
        </p:spPr>
        <p:txBody>
          <a:bodyPr wrap="square" rtlCol="0">
            <a:spAutoFit/>
          </a:bodyPr>
          <a:lstStyle/>
          <a:p>
            <a:pPr>
              <a:lnSpc>
                <a:spcPct val="150000"/>
              </a:lnSpc>
            </a:pPr>
            <a:r>
              <a:rPr lang="en-US" altLang="zh-CN" dirty="0">
                <a:solidFill>
                  <a:srgbClr val="003399"/>
                </a:solidFill>
                <a:latin typeface="华文中宋" panose="02010600040101010101" pitchFamily="2" charset="-122"/>
                <a:ea typeface="华文中宋" panose="02010600040101010101" pitchFamily="2" charset="-122"/>
              </a:rPr>
              <a:t>VISSIM </a:t>
            </a:r>
            <a:r>
              <a:rPr lang="zh-CN" altLang="en-US" dirty="0">
                <a:solidFill>
                  <a:srgbClr val="003399"/>
                </a:solidFill>
                <a:latin typeface="华文中宋" panose="02010600040101010101" pitchFamily="2" charset="-122"/>
                <a:ea typeface="华文中宋" panose="02010600040101010101" pitchFamily="2" charset="-122"/>
              </a:rPr>
              <a:t>软件模拟</a:t>
            </a:r>
            <a:endParaRPr lang="en-US" altLang="zh-CN" dirty="0">
              <a:solidFill>
                <a:srgbClr val="003399"/>
              </a:solidFill>
              <a:latin typeface="华文中宋" panose="02010600040101010101" pitchFamily="2" charset="-122"/>
              <a:ea typeface="华文中宋" panose="02010600040101010101" pitchFamily="2" charset="-122"/>
            </a:endParaRPr>
          </a:p>
          <a:p>
            <a:pPr>
              <a:lnSpc>
                <a:spcPct val="150000"/>
              </a:lnSpc>
            </a:pPr>
            <a:r>
              <a:rPr lang="en-US" altLang="zh-CN" sz="2000" dirty="0">
                <a:latin typeface="华文中宋" panose="02010600040101010101" pitchFamily="2" charset="-122"/>
                <a:ea typeface="华文中宋" panose="02010600040101010101" pitchFamily="2" charset="-122"/>
              </a:rPr>
              <a:t>   873 </a:t>
            </a:r>
            <a:r>
              <a:rPr lang="zh-CN" altLang="en-US" sz="2000" dirty="0">
                <a:latin typeface="华文中宋" panose="02010600040101010101" pitchFamily="2" charset="-122"/>
                <a:ea typeface="华文中宋" panose="02010600040101010101" pitchFamily="2" charset="-122"/>
              </a:rPr>
              <a:t>完全部署时期的快照</a:t>
            </a:r>
            <a:endParaRPr lang="en-US" altLang="zh-CN" sz="2000" dirty="0">
              <a:latin typeface="华文中宋" panose="02010600040101010101" pitchFamily="2" charset="-122"/>
              <a:ea typeface="华文中宋" panose="02010600040101010101" pitchFamily="2" charset="-122"/>
            </a:endParaRPr>
          </a:p>
          <a:p>
            <a:pPr>
              <a:lnSpc>
                <a:spcPct val="150000"/>
              </a:lnSpc>
            </a:pPr>
            <a:r>
              <a:rPr lang="en-US" altLang="zh-CN" sz="2000" dirty="0">
                <a:latin typeface="华文中宋" panose="02010600040101010101" pitchFamily="2" charset="-122"/>
                <a:ea typeface="华文中宋" panose="02010600040101010101" pitchFamily="2" charset="-122"/>
              </a:rPr>
              <a:t>   </a:t>
            </a:r>
            <a:r>
              <a:rPr lang="en-US" altLang="zh-CN" dirty="0">
                <a:latin typeface="华文中宋" panose="02010600040101010101" pitchFamily="2" charset="-122"/>
                <a:ea typeface="华文中宋" panose="02010600040101010101" pitchFamily="2" charset="-122"/>
              </a:rPr>
              <a:t>873 </a:t>
            </a:r>
            <a:r>
              <a:rPr lang="zh-CN" altLang="en-US" dirty="0">
                <a:latin typeface="华文中宋" panose="02010600040101010101" pitchFamily="2" charset="-122"/>
                <a:ea typeface="华文中宋" panose="02010600040101010101" pitchFamily="2" charset="-122"/>
              </a:rPr>
              <a:t>过渡时期的快照</a:t>
            </a:r>
            <a:r>
              <a:rPr lang="en-US" altLang="zh-CN" dirty="0">
                <a:latin typeface="华文中宋" panose="02010600040101010101" pitchFamily="2" charset="-122"/>
                <a:ea typeface="华文中宋" panose="02010600040101010101" pitchFamily="2" charset="-122"/>
              </a:rPr>
              <a:t>/</a:t>
            </a:r>
            <a:br>
              <a:rPr lang="en-US" altLang="zh-CN" dirty="0">
                <a:latin typeface="华文中宋" panose="02010600040101010101" pitchFamily="2" charset="-122"/>
                <a:ea typeface="华文中宋" panose="02010600040101010101" pitchFamily="2" charset="-122"/>
              </a:rPr>
            </a:br>
            <a:r>
              <a:rPr lang="en-US" altLang="zh-CN" dirty="0">
                <a:latin typeface="华文中宋" panose="02010600040101010101" pitchFamily="2" charset="-122"/>
                <a:ea typeface="华文中宋" panose="02010600040101010101" pitchFamily="2" charset="-122"/>
              </a:rPr>
              <a:t>    PR</a:t>
            </a:r>
            <a:r>
              <a:rPr lang="zh-CN" altLang="en-US" dirty="0">
                <a:latin typeface="华文中宋" panose="02010600040101010101" pitchFamily="2" charset="-122"/>
                <a:ea typeface="华文中宋" panose="02010600040101010101" pitchFamily="2" charset="-122"/>
              </a:rPr>
              <a:t>水平</a:t>
            </a:r>
            <a:r>
              <a:rPr lang="en-US" altLang="zh-CN" dirty="0">
                <a:latin typeface="华文中宋" panose="02010600040101010101" pitchFamily="2" charset="-122"/>
                <a:ea typeface="华文中宋" panose="02010600040101010101" pitchFamily="2" charset="-122"/>
              </a:rPr>
              <a:t>(25%, 50%, 75%)</a:t>
            </a:r>
            <a:r>
              <a:rPr lang="en-US" altLang="zh-CN" sz="2000" dirty="0">
                <a:latin typeface="华文中宋" panose="02010600040101010101" pitchFamily="2" charset="-122"/>
                <a:ea typeface="华文中宋" panose="02010600040101010101" pitchFamily="2" charset="-122"/>
              </a:rPr>
              <a:t> </a:t>
            </a:r>
            <a:br>
              <a:rPr lang="en-US" altLang="zh-CN" sz="2000" dirty="0">
                <a:latin typeface="华文中宋" panose="02010600040101010101" pitchFamily="2" charset="-122"/>
                <a:ea typeface="华文中宋" panose="02010600040101010101" pitchFamily="2" charset="-122"/>
              </a:rPr>
            </a:br>
            <a:endParaRPr lang="zh-CN" altLang="en-US" sz="2000" dirty="0">
              <a:latin typeface="华文中宋" panose="02010600040101010101" pitchFamily="2" charset="-122"/>
              <a:ea typeface="华文中宋" panose="02010600040101010101" pitchFamily="2" charset="-122"/>
            </a:endParaRPr>
          </a:p>
        </p:txBody>
      </p:sp>
      <p:sp>
        <p:nvSpPr>
          <p:cNvPr id="13" name="文本框 12"/>
          <p:cNvSpPr txBox="1"/>
          <p:nvPr/>
        </p:nvSpPr>
        <p:spPr>
          <a:xfrm flipH="1">
            <a:off x="931135" y="152986"/>
            <a:ext cx="6073821"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实验装置</a:t>
            </a: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 name="直接连接符 2"/>
          <p:cNvCxnSpPr/>
          <p:nvPr/>
        </p:nvCxnSpPr>
        <p:spPr>
          <a:xfrm>
            <a:off x="860172" y="3637280"/>
            <a:ext cx="0" cy="873760"/>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2" name="等腰三角形 1"/>
          <p:cNvSpPr/>
          <p:nvPr/>
        </p:nvSpPr>
        <p:spPr>
          <a:xfrm rot="5400000">
            <a:off x="842862" y="2455511"/>
            <a:ext cx="114701" cy="1508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nvSpPr>
        <p:spPr>
          <a:xfrm rot="5400000">
            <a:off x="842862" y="2922660"/>
            <a:ext cx="114701" cy="1508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5637320" y="1831822"/>
            <a:ext cx="6376635" cy="3599815"/>
          </a:xfrm>
          <a:prstGeom prst="rect">
            <a:avLst/>
          </a:prstGeom>
          <a:noFill/>
        </p:spPr>
        <p:txBody>
          <a:bodyPr wrap="square" rtlCol="0">
            <a:spAutoFit/>
          </a:bodyPr>
          <a:lstStyle/>
          <a:p>
            <a:pPr>
              <a:lnSpc>
                <a:spcPct val="150000"/>
              </a:lnSpc>
            </a:pPr>
            <a:r>
              <a:rPr lang="zh-CN" altLang="en-US" dirty="0">
                <a:solidFill>
                  <a:srgbClr val="003399"/>
                </a:solidFill>
                <a:latin typeface="华文中宋" panose="02010600040101010101" pitchFamily="2" charset="-122"/>
                <a:ea typeface="华文中宋" panose="02010600040101010101" pitchFamily="2" charset="-122"/>
              </a:rPr>
              <a:t>效果评估</a:t>
            </a:r>
            <a:endParaRPr lang="en-US" altLang="zh-CN" dirty="0">
              <a:solidFill>
                <a:srgbClr val="003399"/>
              </a:solidFill>
              <a:latin typeface="华文中宋" panose="02010600040101010101" pitchFamily="2" charset="-122"/>
              <a:ea typeface="华文中宋" panose="02010600040101010101" pitchFamily="2" charset="-122"/>
            </a:endParaRPr>
          </a:p>
          <a:p>
            <a:pPr>
              <a:lnSpc>
                <a:spcPct val="150000"/>
              </a:lnSpc>
            </a:pPr>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攻击成功率：</a:t>
            </a:r>
            <a:r>
              <a:rPr lang="zh-CN" altLang="zh-CN" dirty="0"/>
              <a:t>总延迟在攻击下增加的快照百分比，称之为易受攻击快照</a:t>
            </a:r>
            <a:endParaRPr lang="en-US" altLang="zh-CN" sz="1600" dirty="0">
              <a:latin typeface="华文中宋" panose="02010600040101010101" pitchFamily="2" charset="-122"/>
              <a:ea typeface="华文中宋" panose="02010600040101010101" pitchFamily="2" charset="-122"/>
            </a:endParaRPr>
          </a:p>
          <a:p>
            <a:pPr>
              <a:lnSpc>
                <a:spcPct val="150000"/>
              </a:lnSpc>
            </a:pPr>
            <a:r>
              <a:rPr lang="zh-CN" altLang="en-US" sz="2000" dirty="0">
                <a:latin typeface="华文中宋" panose="02010600040101010101" pitchFamily="2" charset="-122"/>
                <a:ea typeface="华文中宋" panose="02010600040101010101" pitchFamily="2" charset="-122"/>
              </a:rPr>
              <a:t>    平均延迟增加时间：</a:t>
            </a:r>
            <a:r>
              <a:rPr lang="zh-CN" altLang="en-US" dirty="0">
                <a:latin typeface="+mn-ea"/>
              </a:rPr>
              <a:t>总延迟在攻击下的平均绝对增加</a:t>
            </a:r>
            <a:endParaRPr lang="en-US" altLang="zh-CN" dirty="0">
              <a:latin typeface="+mn-ea"/>
            </a:endParaRPr>
          </a:p>
          <a:p>
            <a:pPr>
              <a:lnSpc>
                <a:spcPct val="150000"/>
              </a:lnSpc>
            </a:pPr>
            <a:r>
              <a:rPr lang="en-US" altLang="zh-CN" dirty="0"/>
              <a:t>      </a:t>
            </a:r>
            <a:r>
              <a:rPr lang="zh-CN" altLang="zh-CN" b="1" dirty="0"/>
              <a:t>平均延迟增加百分比</a:t>
            </a:r>
            <a:r>
              <a:rPr lang="zh-CN" altLang="en-US" b="1" dirty="0"/>
              <a:t>：</a:t>
            </a:r>
            <a:r>
              <a:rPr lang="zh-CN" altLang="zh-CN" dirty="0"/>
              <a:t>这是受到攻击时增加的总延迟与未受攻击时总延迟的平均比率</a:t>
            </a:r>
            <a:br>
              <a:rPr lang="en-US" altLang="zh-CN" dirty="0"/>
            </a:br>
            <a:br>
              <a:rPr lang="en-US" altLang="zh-CN" sz="2000" dirty="0">
                <a:latin typeface="华文中宋" panose="02010600040101010101" pitchFamily="2" charset="-122"/>
                <a:ea typeface="华文中宋" panose="02010600040101010101" pitchFamily="2" charset="-122"/>
              </a:rPr>
            </a:br>
            <a:endParaRPr lang="zh-CN" altLang="en-US" sz="2000" dirty="0">
              <a:latin typeface="华文中宋" panose="02010600040101010101" pitchFamily="2" charset="-122"/>
              <a:ea typeface="华文中宋" panose="02010600040101010101" pitchFamily="2" charset="-122"/>
            </a:endParaRPr>
          </a:p>
        </p:txBody>
      </p:sp>
      <p:sp>
        <p:nvSpPr>
          <p:cNvPr id="20" name="等腰三角形 19"/>
          <p:cNvSpPr/>
          <p:nvPr/>
        </p:nvSpPr>
        <p:spPr>
          <a:xfrm rot="5400000">
            <a:off x="5901823" y="2476534"/>
            <a:ext cx="114701" cy="1508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5400000">
            <a:off x="5901821" y="3774280"/>
            <a:ext cx="114701" cy="1508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rot="5400000">
            <a:off x="5901822" y="3353580"/>
            <a:ext cx="114701" cy="1508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1"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931133" y="152986"/>
            <a:ext cx="9784491"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攻击分析</a:t>
            </a:r>
            <a:r>
              <a:rPr lang="en-US" altLang="zh-CN" sz="4000" dirty="0">
                <a:solidFill>
                  <a:srgbClr val="003399"/>
                </a:solidFill>
                <a:latin typeface="黑体" panose="02010609060101010101" pitchFamily="49" charset="-122"/>
                <a:ea typeface="黑体" panose="02010609060101010101" pitchFamily="49" charset="-122"/>
              </a:rPr>
              <a:t>-</a:t>
            </a:r>
            <a:r>
              <a:rPr lang="zh-CN" altLang="en-US" sz="4000" dirty="0">
                <a:solidFill>
                  <a:srgbClr val="003399"/>
                </a:solidFill>
                <a:latin typeface="黑体" panose="02010609060101010101" pitchFamily="49" charset="-122"/>
                <a:ea typeface="黑体" panose="02010609060101010101" pitchFamily="49" charset="-122"/>
              </a:rPr>
              <a:t>完全部署时期</a:t>
            </a: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 name="直接连接符 2"/>
          <p:cNvCxnSpPr/>
          <p:nvPr/>
        </p:nvCxnSpPr>
        <p:spPr>
          <a:xfrm>
            <a:off x="860172" y="3637280"/>
            <a:ext cx="0" cy="873760"/>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6494544" y="1786918"/>
            <a:ext cx="5366795" cy="4054315"/>
          </a:xfrm>
          <a:prstGeom prst="rect">
            <a:avLst/>
          </a:prstGeom>
          <a:noFill/>
        </p:spPr>
        <p:txBody>
          <a:bodyPr wrap="square" rtlCol="0">
            <a:spAutoFit/>
          </a:bodyPr>
          <a:lstStyle/>
          <a:p>
            <a:pPr>
              <a:lnSpc>
                <a:spcPct val="150000"/>
              </a:lnSpc>
            </a:pPr>
            <a:endParaRPr lang="en-US" altLang="zh-CN" sz="2000" dirty="0">
              <a:latin typeface="华文中宋" panose="02010600040101010101" pitchFamily="2" charset="-122"/>
              <a:ea typeface="华文中宋" panose="02010600040101010101" pitchFamily="2" charset="-122"/>
            </a:endParaRPr>
          </a:p>
          <a:p>
            <a:pPr>
              <a:lnSpc>
                <a:spcPct val="150000"/>
              </a:lnSpc>
            </a:pPr>
            <a:r>
              <a:rPr lang="zh-CN" altLang="en-US" sz="2000" dirty="0">
                <a:latin typeface="华文中宋" panose="02010600040101010101" pitchFamily="2" charset="-122"/>
                <a:ea typeface="华文中宋" panose="02010600040101010101" pitchFamily="2" charset="-122"/>
              </a:rPr>
              <a:t>   最后一辆车优势</a:t>
            </a:r>
            <a:endParaRPr lang="en-US" altLang="zh-CN" sz="2000" dirty="0">
              <a:latin typeface="华文中宋" panose="02010600040101010101" pitchFamily="2" charset="-122"/>
              <a:ea typeface="华文中宋" panose="02010600040101010101" pitchFamily="2" charset="-122"/>
            </a:endParaRPr>
          </a:p>
          <a:p>
            <a:pPr>
              <a:lnSpc>
                <a:spcPct val="150000"/>
              </a:lnSpc>
            </a:pPr>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安全性</a:t>
            </a:r>
            <a:r>
              <a:rPr lang="en-US" altLang="zh-CN" sz="2000" dirty="0">
                <a:latin typeface="华文中宋" panose="02010600040101010101" pitchFamily="2" charset="-122"/>
                <a:ea typeface="华文中宋" panose="02010600040101010101" pitchFamily="2" charset="-122"/>
              </a:rPr>
              <a:t>.VS.</a:t>
            </a:r>
            <a:r>
              <a:rPr lang="zh-CN" altLang="en-US" sz="2000" dirty="0">
                <a:latin typeface="华文中宋" panose="02010600040101010101" pitchFamily="2" charset="-122"/>
                <a:ea typeface="华文中宋" panose="02010600040101010101" pitchFamily="2" charset="-122"/>
              </a:rPr>
              <a:t>可部署性</a:t>
            </a:r>
            <a:endParaRPr lang="en-US" altLang="zh-CN" sz="2000" dirty="0">
              <a:latin typeface="华文中宋" panose="02010600040101010101" pitchFamily="2" charset="-122"/>
              <a:ea typeface="华文中宋" panose="02010600040101010101" pitchFamily="2" charset="-122"/>
            </a:endParaRPr>
          </a:p>
          <a:p>
            <a:pPr>
              <a:lnSpc>
                <a:spcPct val="150000"/>
              </a:lnSpc>
            </a:pPr>
            <a:r>
              <a:rPr lang="en-US" altLang="zh-CN" sz="2000" dirty="0">
                <a:latin typeface="华文中宋" panose="02010600040101010101" pitchFamily="2" charset="-122"/>
                <a:ea typeface="华文中宋" panose="02010600040101010101" pitchFamily="2" charset="-122"/>
              </a:rPr>
              <a:t>   </a:t>
            </a:r>
            <a:r>
              <a:rPr lang="zh-CN" altLang="en-US" sz="2000" dirty="0">
                <a:latin typeface="华文中宋" panose="02010600040101010101" pitchFamily="2" charset="-122"/>
                <a:ea typeface="华文中宋" panose="02010600040101010101" pitchFamily="2" charset="-122"/>
              </a:rPr>
              <a:t>打开跳过的阶段</a:t>
            </a:r>
            <a:endParaRPr lang="en-US" altLang="zh-CN" dirty="0">
              <a:latin typeface="华文中宋" panose="02010600040101010101" pitchFamily="2" charset="-122"/>
              <a:ea typeface="华文中宋" panose="02010600040101010101" pitchFamily="2" charset="-122"/>
            </a:endParaRPr>
          </a:p>
          <a:p>
            <a:pPr>
              <a:lnSpc>
                <a:spcPct val="150000"/>
              </a:lnSpc>
            </a:pPr>
            <a:r>
              <a:rPr lang="zh-CN" altLang="en-US" dirty="0">
                <a:latin typeface="华文中宋" panose="02010600040101010101" pitchFamily="2" charset="-122"/>
                <a:ea typeface="华文中宋" panose="02010600040101010101" pitchFamily="2" charset="-122"/>
              </a:rPr>
              <a:t>          欺骗车辆强制信号计划打开一个阶段</a:t>
            </a:r>
            <a:endParaRPr lang="en-US" altLang="zh-CN" dirty="0">
              <a:latin typeface="华文中宋" panose="02010600040101010101" pitchFamily="2" charset="-122"/>
              <a:ea typeface="华文中宋" panose="02010600040101010101" pitchFamily="2" charset="-122"/>
            </a:endParaRPr>
          </a:p>
          <a:p>
            <a:pPr>
              <a:lnSpc>
                <a:spcPct val="150000"/>
              </a:lnSpc>
            </a:pPr>
            <a:r>
              <a:rPr lang="en-US" altLang="zh-CN" dirty="0"/>
              <a:t>     </a:t>
            </a:r>
            <a:r>
              <a:rPr lang="zh-CN" altLang="en-US" dirty="0">
                <a:latin typeface="华文中宋" panose="02010600040101010101" pitchFamily="2" charset="-122"/>
                <a:ea typeface="华文中宋" panose="02010600040101010101" pitchFamily="2" charset="-122"/>
              </a:rPr>
              <a:t>延长绿灯结束的时间</a:t>
            </a:r>
            <a:endParaRPr lang="en-US" altLang="zh-CN" dirty="0">
              <a:latin typeface="华文中宋" panose="02010600040101010101" pitchFamily="2" charset="-122"/>
              <a:ea typeface="华文中宋" panose="02010600040101010101" pitchFamily="2" charset="-122"/>
            </a:endParaRPr>
          </a:p>
          <a:p>
            <a:pPr>
              <a:lnSpc>
                <a:spcPct val="150000"/>
              </a:lnSpc>
            </a:pPr>
            <a:r>
              <a:rPr lang="en-US" altLang="zh-CN" dirty="0"/>
              <a:t>            </a:t>
            </a:r>
            <a:r>
              <a:rPr lang="zh-CN" altLang="zh-CN" dirty="0"/>
              <a:t>阶段初始绿灯结束时间后几秒</a:t>
            </a:r>
            <a:br>
              <a:rPr lang="en-US" altLang="zh-CN" dirty="0"/>
            </a:br>
            <a:br>
              <a:rPr lang="en-US" altLang="zh-CN" sz="2000" dirty="0">
                <a:latin typeface="华文中宋" panose="02010600040101010101" pitchFamily="2" charset="-122"/>
                <a:ea typeface="华文中宋" panose="02010600040101010101" pitchFamily="2" charset="-122"/>
              </a:rPr>
            </a:br>
            <a:endParaRPr lang="zh-CN" altLang="en-US" sz="2000" dirty="0">
              <a:latin typeface="华文中宋" panose="02010600040101010101" pitchFamily="2" charset="-122"/>
              <a:ea typeface="华文中宋" panose="02010600040101010101" pitchFamily="2" charset="-122"/>
            </a:endParaRPr>
          </a:p>
        </p:txBody>
      </p:sp>
      <p:sp>
        <p:nvSpPr>
          <p:cNvPr id="20" name="等腰三角形 19"/>
          <p:cNvSpPr/>
          <p:nvPr/>
        </p:nvSpPr>
        <p:spPr>
          <a:xfrm rot="5400000">
            <a:off x="6638374" y="2452122"/>
            <a:ext cx="114701" cy="1508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5400000">
            <a:off x="7124893" y="2979422"/>
            <a:ext cx="91794" cy="10104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等腰三角形 21"/>
          <p:cNvSpPr/>
          <p:nvPr/>
        </p:nvSpPr>
        <p:spPr>
          <a:xfrm rot="5400000">
            <a:off x="6633514" y="3336316"/>
            <a:ext cx="114701" cy="1508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 y="921524"/>
            <a:ext cx="4776107" cy="5722423"/>
          </a:xfrm>
          <a:prstGeom prst="rect">
            <a:avLst/>
          </a:prstGeom>
        </p:spPr>
      </p:pic>
      <p:sp>
        <p:nvSpPr>
          <p:cNvPr id="23" name="等腰三角形 22"/>
          <p:cNvSpPr/>
          <p:nvPr/>
        </p:nvSpPr>
        <p:spPr>
          <a:xfrm rot="5400000">
            <a:off x="7129987" y="3866608"/>
            <a:ext cx="91794" cy="10104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4"/>
          <p:cNvSpPr/>
          <p:nvPr/>
        </p:nvSpPr>
        <p:spPr>
          <a:xfrm rot="5400000">
            <a:off x="6633513" y="4255040"/>
            <a:ext cx="114701" cy="1508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5400000">
            <a:off x="7160405" y="4679305"/>
            <a:ext cx="91794" cy="10104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6420" y="-20167"/>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931133" y="152986"/>
            <a:ext cx="9784491"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攻击分析</a:t>
            </a:r>
            <a:r>
              <a:rPr lang="en-US" altLang="zh-CN" sz="4000" dirty="0">
                <a:solidFill>
                  <a:srgbClr val="003399"/>
                </a:solidFill>
                <a:latin typeface="黑体" panose="02010609060101010101" pitchFamily="49" charset="-122"/>
                <a:ea typeface="黑体" panose="02010609060101010101" pitchFamily="49" charset="-122"/>
              </a:rPr>
              <a:t>-</a:t>
            </a:r>
            <a:r>
              <a:rPr lang="zh-CN" altLang="en-US" sz="4000" dirty="0">
                <a:solidFill>
                  <a:srgbClr val="003399"/>
                </a:solidFill>
                <a:latin typeface="黑体" panose="02010609060101010101" pitchFamily="49" charset="-122"/>
                <a:ea typeface="黑体" panose="02010609060101010101" pitchFamily="49" charset="-122"/>
              </a:rPr>
              <a:t>过渡时期</a:t>
            </a: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 name="直接连接符 2"/>
          <p:cNvCxnSpPr/>
          <p:nvPr/>
        </p:nvCxnSpPr>
        <p:spPr>
          <a:xfrm>
            <a:off x="860172" y="3637280"/>
            <a:ext cx="0" cy="873760"/>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1983922" y="1966058"/>
            <a:ext cx="9059897" cy="3883114"/>
          </a:xfrm>
          <a:prstGeom prst="rect">
            <a:avLst/>
          </a:prstGeom>
          <a:noFill/>
        </p:spPr>
        <p:txBody>
          <a:bodyPr wrap="square" rtlCol="0">
            <a:spAutoFit/>
          </a:bodyPr>
          <a:lstStyle/>
          <a:p>
            <a:pPr>
              <a:lnSpc>
                <a:spcPct val="150000"/>
              </a:lnSpc>
            </a:pPr>
            <a:endParaRPr lang="en-US" altLang="zh-CN" sz="2000" dirty="0">
              <a:latin typeface="华文中宋" panose="02010600040101010101" pitchFamily="2" charset="-122"/>
              <a:ea typeface="华文中宋" panose="02010600040101010101" pitchFamily="2" charset="-122"/>
            </a:endParaRPr>
          </a:p>
          <a:p>
            <a:pPr>
              <a:lnSpc>
                <a:spcPct val="150000"/>
              </a:lnSpc>
            </a:pPr>
            <a:r>
              <a:rPr lang="en-US" altLang="zh-CN" sz="2800" b="1" dirty="0"/>
              <a:t>PR</a:t>
            </a:r>
            <a:r>
              <a:rPr lang="zh-CN" altLang="en-US" sz="2800" b="1" dirty="0"/>
              <a:t>（装备渗透率）对攻击效率没有显著影响</a:t>
            </a:r>
            <a:endParaRPr lang="en-US" altLang="zh-CN" sz="2800" b="1" dirty="0"/>
          </a:p>
          <a:p>
            <a:pPr>
              <a:lnSpc>
                <a:spcPct val="150000"/>
              </a:lnSpc>
            </a:pPr>
            <a:r>
              <a:rPr lang="zh-CN" altLang="en-US" sz="2800" b="1" dirty="0"/>
              <a:t>最后一辆车的优势胜过停得最远的车</a:t>
            </a:r>
            <a:endParaRPr lang="en-US" altLang="zh-CN" sz="2800" b="1" dirty="0"/>
          </a:p>
          <a:p>
            <a:pPr>
              <a:lnSpc>
                <a:spcPct val="150000"/>
              </a:lnSpc>
            </a:pPr>
            <a:r>
              <a:rPr lang="zh-CN" altLang="en-US" sz="2800" b="1" dirty="0"/>
              <a:t>增加停车距离最远的车辆是控制队列长度最有效的方法</a:t>
            </a:r>
            <a:br>
              <a:rPr lang="en-US" altLang="zh-CN" sz="2800" dirty="0"/>
            </a:br>
            <a:br>
              <a:rPr lang="en-US" altLang="zh-CN" sz="3200" dirty="0">
                <a:latin typeface="华文中宋" panose="02010600040101010101" pitchFamily="2" charset="-122"/>
                <a:ea typeface="华文中宋" panose="02010600040101010101" pitchFamily="2" charset="-122"/>
              </a:rPr>
            </a:br>
            <a:endParaRPr lang="zh-CN" altLang="en-US" sz="3200" dirty="0">
              <a:latin typeface="华文中宋" panose="02010600040101010101" pitchFamily="2" charset="-122"/>
              <a:ea typeface="华文中宋" panose="02010600040101010101" pitchFamily="2" charset="-122"/>
            </a:endParaRPr>
          </a:p>
        </p:txBody>
      </p:sp>
      <p:sp>
        <p:nvSpPr>
          <p:cNvPr id="26" name="等腰三角形 25"/>
          <p:cNvSpPr/>
          <p:nvPr/>
        </p:nvSpPr>
        <p:spPr>
          <a:xfrm rot="5400000">
            <a:off x="1853808" y="2754601"/>
            <a:ext cx="114701" cy="1508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6"/>
          <p:cNvSpPr/>
          <p:nvPr/>
        </p:nvSpPr>
        <p:spPr>
          <a:xfrm rot="5400000">
            <a:off x="1818493" y="4032067"/>
            <a:ext cx="114701" cy="1508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rot="5400000">
            <a:off x="1834822" y="3410931"/>
            <a:ext cx="114701" cy="15083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6420" y="-20167"/>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931133" y="152986"/>
            <a:ext cx="9784491"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攻击分析</a:t>
            </a:r>
            <a:r>
              <a:rPr lang="en-US" altLang="zh-CN" sz="4000" dirty="0">
                <a:solidFill>
                  <a:srgbClr val="003399"/>
                </a:solidFill>
                <a:latin typeface="黑体" panose="02010609060101010101" pitchFamily="49" charset="-122"/>
                <a:ea typeface="黑体" panose="02010609060101010101" pitchFamily="49" charset="-122"/>
              </a:rPr>
              <a:t>-</a:t>
            </a:r>
            <a:r>
              <a:rPr lang="zh-CN" altLang="en-US" sz="4000" dirty="0">
                <a:solidFill>
                  <a:srgbClr val="003399"/>
                </a:solidFill>
                <a:latin typeface="黑体" panose="02010609060101010101" pitchFamily="49" charset="-122"/>
                <a:ea typeface="黑体" panose="02010609060101010101" pitchFamily="49" charset="-122"/>
              </a:rPr>
              <a:t>过渡时期</a:t>
            </a: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 name="直接连接符 2"/>
          <p:cNvCxnSpPr/>
          <p:nvPr/>
        </p:nvCxnSpPr>
        <p:spPr>
          <a:xfrm>
            <a:off x="860172" y="3637280"/>
            <a:ext cx="0" cy="873760"/>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pic>
        <p:nvPicPr>
          <p:cNvPr id="4" name="图片 3">
            <a:extLst>
              <a:ext uri="{FF2B5EF4-FFF2-40B4-BE49-F238E27FC236}">
                <a16:creationId xmlns:a16="http://schemas.microsoft.com/office/drawing/2014/main" id="{DFE4832C-8191-42C7-89BC-637972C01F52}"/>
              </a:ext>
            </a:extLst>
          </p:cNvPr>
          <p:cNvPicPr>
            <a:picLocks noChangeAspect="1"/>
          </p:cNvPicPr>
          <p:nvPr/>
        </p:nvPicPr>
        <p:blipFill>
          <a:blip r:embed="rId4"/>
          <a:stretch>
            <a:fillRect/>
          </a:stretch>
        </p:blipFill>
        <p:spPr>
          <a:xfrm>
            <a:off x="1362074" y="1089578"/>
            <a:ext cx="9687727" cy="5526332"/>
          </a:xfrm>
          <a:prstGeom prst="rect">
            <a:avLst/>
          </a:prstGeom>
        </p:spPr>
      </p:pic>
    </p:spTree>
    <p:extLst>
      <p:ext uri="{BB962C8B-B14F-4D97-AF65-F5344CB8AC3E}">
        <p14:creationId xmlns:p14="http://schemas.microsoft.com/office/powerpoint/2010/main" val="30371114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形 2" descr="研究"/>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8555" y="3102948"/>
            <a:ext cx="3508800" cy="3508800"/>
          </a:xfrm>
          <a:prstGeom prst="rect">
            <a:avLst/>
          </a:prstGeom>
        </p:spPr>
      </p:pic>
      <p:grpSp>
        <p:nvGrpSpPr>
          <p:cNvPr id="44" name="组合 43"/>
          <p:cNvGrpSpPr/>
          <p:nvPr/>
        </p:nvGrpSpPr>
        <p:grpSpPr>
          <a:xfrm>
            <a:off x="1329260" y="1248355"/>
            <a:ext cx="7142087" cy="1697602"/>
            <a:chOff x="2424136" y="1811320"/>
            <a:chExt cx="3235985" cy="769161"/>
          </a:xfrm>
        </p:grpSpPr>
        <p:grpSp>
          <p:nvGrpSpPr>
            <p:cNvPr id="24" name="组合 23"/>
            <p:cNvGrpSpPr/>
            <p:nvPr/>
          </p:nvGrpSpPr>
          <p:grpSpPr>
            <a:xfrm>
              <a:off x="2424136" y="1811320"/>
              <a:ext cx="2973472" cy="769161"/>
              <a:chOff x="2629986" y="1459214"/>
              <a:chExt cx="3770606" cy="975360"/>
            </a:xfrm>
          </p:grpSpPr>
          <p:grpSp>
            <p:nvGrpSpPr>
              <p:cNvPr id="13" name="组合 12"/>
              <p:cNvGrpSpPr/>
              <p:nvPr/>
            </p:nvGrpSpPr>
            <p:grpSpPr>
              <a:xfrm>
                <a:off x="2629986" y="1459214"/>
                <a:ext cx="3770606" cy="975360"/>
                <a:chOff x="1166287" y="1249680"/>
                <a:chExt cx="3770606" cy="975360"/>
              </a:xfrm>
              <a:solidFill>
                <a:srgbClr val="003399"/>
              </a:solidFill>
            </p:grpSpPr>
            <p:sp>
              <p:nvSpPr>
                <p:cNvPr id="11" name="椭圆 10"/>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651546" y="1249680"/>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椭圆 22"/>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5</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40" name="文本框 39"/>
            <p:cNvSpPr txBox="1"/>
            <p:nvPr/>
          </p:nvSpPr>
          <p:spPr>
            <a:xfrm>
              <a:off x="3210411" y="2028192"/>
              <a:ext cx="2449710" cy="320734"/>
            </a:xfrm>
            <a:prstGeom prst="rect">
              <a:avLst/>
            </a:prstGeom>
            <a:noFill/>
          </p:spPr>
          <p:txBody>
            <a:bodyPr wrap="square" rtlCol="0">
              <a:spAutoFit/>
            </a:bodyPr>
            <a:lstStyle/>
            <a:p>
              <a:r>
                <a:rPr lang="zh-CN" altLang="en-US" sz="4000" dirty="0">
                  <a:solidFill>
                    <a:schemeClr val="bg1"/>
                  </a:solidFill>
                  <a:latin typeface="黑体" panose="02010609060101010101" pitchFamily="49" charset="-122"/>
                  <a:ea typeface="黑体" panose="02010609060101010101" pitchFamily="49" charset="-122"/>
                </a:rPr>
                <a:t>开发构建</a:t>
              </a:r>
            </a:p>
          </p:txBody>
        </p:sp>
      </p:grpSp>
      <p:grpSp>
        <p:nvGrpSpPr>
          <p:cNvPr id="7" name="组合 6"/>
          <p:cNvGrpSpPr/>
          <p:nvPr/>
        </p:nvGrpSpPr>
        <p:grpSpPr>
          <a:xfrm>
            <a:off x="7042496" y="-663036"/>
            <a:ext cx="5680997" cy="8189088"/>
            <a:chOff x="6922851" y="0"/>
            <a:chExt cx="5269149" cy="6858000"/>
          </a:xfrm>
          <a:solidFill>
            <a:srgbClr val="003399"/>
          </a:solidFill>
        </p:grpSpPr>
        <p:sp>
          <p:nvSpPr>
            <p:cNvPr id="8" name="椭圆 7"/>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7744444" y="0"/>
            <a:ext cx="4447556" cy="6858000"/>
            <a:chOff x="6922851" y="0"/>
            <a:chExt cx="5269149" cy="6858000"/>
          </a:xfrm>
          <a:blipFill dpi="0" rotWithShape="1">
            <a:blip r:embed="rId3"/>
            <a:srcRect/>
            <a:stretch>
              <a:fillRect l="-50000" r="-50000"/>
            </a:stretch>
          </a:blipFill>
        </p:grpSpPr>
        <p:sp>
          <p:nvSpPr>
            <p:cNvPr id="4" name="椭圆 3"/>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482533" y="3677002"/>
            <a:ext cx="565081" cy="782356"/>
            <a:chOff x="1503096" y="3024687"/>
            <a:chExt cx="565081" cy="782356"/>
          </a:xfrm>
          <a:solidFill>
            <a:schemeClr val="bg2">
              <a:lumMod val="75000"/>
            </a:schemeClr>
          </a:solidFill>
        </p:grpSpPr>
        <p:sp>
          <p:nvSpPr>
            <p:cNvPr id="18" name="等腰三角形 17"/>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flipV="1">
            <a:off x="4865803" y="4802426"/>
            <a:ext cx="543059" cy="751867"/>
            <a:chOff x="1503096" y="3024687"/>
            <a:chExt cx="565081" cy="782356"/>
          </a:xfrm>
          <a:solidFill>
            <a:schemeClr val="bg2">
              <a:lumMod val="75000"/>
            </a:schemeClr>
          </a:solidFill>
        </p:grpSpPr>
        <p:sp>
          <p:nvSpPr>
            <p:cNvPr id="21" name="等腰三角形 20"/>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320172" y="274706"/>
            <a:ext cx="540000" cy="540000"/>
            <a:chOff x="328496" y="364706"/>
            <a:chExt cx="540000" cy="540000"/>
          </a:xfrm>
        </p:grpSpPr>
        <p:sp>
          <p:nvSpPr>
            <p:cNvPr id="26" name="矩形 2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1"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27" name="文本框 26"/>
          <p:cNvSpPr txBox="1"/>
          <p:nvPr/>
        </p:nvSpPr>
        <p:spPr>
          <a:xfrm>
            <a:off x="933592" y="1133997"/>
            <a:ext cx="8511621" cy="5724003"/>
          </a:xfrm>
          <a:prstGeom prst="rect">
            <a:avLst/>
          </a:prstGeom>
          <a:noFill/>
        </p:spPr>
        <p:txBody>
          <a:bodyPr wrap="square" rtlCol="0">
            <a:spAutoFit/>
          </a:bodyPr>
          <a:lstStyle/>
          <a:p>
            <a:pPr>
              <a:lnSpc>
                <a:spcPct val="150000"/>
              </a:lnSpc>
            </a:pPr>
            <a:r>
              <a:rPr lang="zh-CN" altLang="en-US" sz="2400" dirty="0">
                <a:solidFill>
                  <a:srgbClr val="003399"/>
                </a:solidFill>
                <a:latin typeface="华文中宋" panose="02010600040101010101" pitchFamily="2" charset="-122"/>
                <a:ea typeface="华文中宋" panose="02010600040101010101" pitchFamily="2" charset="-122"/>
              </a:rPr>
              <a:t>目的：为了探索已识别的拥塞创建漏洞的端到端可利用性 </a:t>
            </a:r>
          </a:p>
          <a:p>
            <a:pPr>
              <a:lnSpc>
                <a:spcPct val="200000"/>
              </a:lnSpc>
            </a:pPr>
            <a:r>
              <a:rPr lang="zh-CN" altLang="en-US" sz="2000" dirty="0">
                <a:latin typeface="华文中宋" panose="02010600040101010101" pitchFamily="2" charset="-122"/>
                <a:ea typeface="华文中宋" panose="02010600040101010101" pitchFamily="2" charset="-122"/>
              </a:rPr>
              <a:t>包含如下过程：</a:t>
            </a:r>
            <a:endParaRPr lang="en-US" altLang="zh-CN" sz="2000" dirty="0">
              <a:latin typeface="华文中宋" panose="02010600040101010101" pitchFamily="2" charset="-122"/>
              <a:ea typeface="华文中宋" panose="02010600040101010101" pitchFamily="2" charset="-122"/>
            </a:endParaRPr>
          </a:p>
          <a:p>
            <a:pPr marL="342900" indent="-342900">
              <a:lnSpc>
                <a:spcPct val="200000"/>
              </a:lnSpc>
              <a:buFont typeface="+mj-lt"/>
              <a:buAutoNum type="arabicPeriod"/>
            </a:pPr>
            <a:r>
              <a:rPr lang="zh-CN" altLang="en-US" dirty="0">
                <a:highlight>
                  <a:srgbClr val="FFFF00"/>
                </a:highlight>
              </a:rPr>
              <a:t>攻击决策</a:t>
            </a:r>
            <a:r>
              <a:rPr lang="zh-CN" altLang="en-US" dirty="0"/>
              <a:t>：</a:t>
            </a:r>
            <a:endParaRPr lang="en-US" altLang="zh-CN" dirty="0"/>
          </a:p>
          <a:p>
            <a:pPr>
              <a:lnSpc>
                <a:spcPct val="200000"/>
              </a:lnSpc>
            </a:pPr>
            <a:r>
              <a:rPr lang="zh-CN" altLang="en-US" dirty="0"/>
              <a:t>为了满足实时攻击需求，攻击构造使用基于预算的攻击决策过程。在此过程中，攻击者首先被动跟踪相位变化。一旦当前阶段中的阶段变为黄色，攻击者将等待 </a:t>
            </a:r>
            <a:r>
              <a:rPr lang="en-US" altLang="zh-CN" dirty="0"/>
              <a:t>1</a:t>
            </a:r>
            <a:r>
              <a:rPr lang="zh-CN" altLang="en-US" dirty="0"/>
              <a:t>秒，然后触发决策过程。</a:t>
            </a:r>
            <a:endParaRPr lang="zh-CN" altLang="en-US" sz="2000" dirty="0"/>
          </a:p>
          <a:p>
            <a:pPr marL="342900" indent="-342900">
              <a:lnSpc>
                <a:spcPct val="200000"/>
              </a:lnSpc>
              <a:buFont typeface="+mj-lt"/>
              <a:buAutoNum type="arabicPeriod" startAt="2"/>
            </a:pPr>
            <a:r>
              <a:rPr lang="zh-CN" altLang="en-US" dirty="0">
                <a:highlight>
                  <a:srgbClr val="FFFF00"/>
                </a:highlight>
              </a:rPr>
              <a:t>开发决策</a:t>
            </a:r>
            <a:endParaRPr lang="en-US" altLang="zh-CN" dirty="0">
              <a:highlight>
                <a:srgbClr val="FFFF00"/>
              </a:highlight>
            </a:endParaRPr>
          </a:p>
          <a:p>
            <a:pPr>
              <a:lnSpc>
                <a:spcPct val="200000"/>
              </a:lnSpc>
            </a:pPr>
            <a:r>
              <a:rPr lang="zh-CN" altLang="en-US" dirty="0"/>
              <a:t>针对</a:t>
            </a:r>
            <a:r>
              <a:rPr lang="en" altLang="zh-CN" dirty="0"/>
              <a:t>PRs</a:t>
            </a:r>
            <a:r>
              <a:rPr lang="zh-CN" altLang="en-US" dirty="0"/>
              <a:t>和规划阶段配置的不同 组合的利用策略，即基于预算的数据欺骗试验策略 </a:t>
            </a:r>
          </a:p>
          <a:p>
            <a:pPr>
              <a:lnSpc>
                <a:spcPct val="200000"/>
              </a:lnSpc>
            </a:pPr>
            <a:br>
              <a:rPr lang="en-US" altLang="zh-CN" sz="2000" dirty="0">
                <a:latin typeface="华文中宋" panose="02010600040101010101" pitchFamily="2" charset="-122"/>
                <a:ea typeface="华文中宋" panose="02010600040101010101" pitchFamily="2" charset="-122"/>
              </a:rPr>
            </a:br>
            <a:endParaRPr lang="zh-CN" altLang="en-US" sz="2000" dirty="0">
              <a:latin typeface="华文中宋" panose="02010600040101010101" pitchFamily="2" charset="-122"/>
              <a:ea typeface="华文中宋" panose="02010600040101010101" pitchFamily="2" charset="-122"/>
            </a:endParaRPr>
          </a:p>
        </p:txBody>
      </p:sp>
      <p:sp>
        <p:nvSpPr>
          <p:cNvPr id="13" name="文本框 12"/>
          <p:cNvSpPr txBox="1"/>
          <p:nvPr/>
        </p:nvSpPr>
        <p:spPr>
          <a:xfrm flipH="1">
            <a:off x="931134" y="152986"/>
            <a:ext cx="8406503" cy="707886"/>
          </a:xfrm>
          <a:prstGeom prst="rect">
            <a:avLst/>
          </a:prstGeom>
          <a:noFill/>
        </p:spPr>
        <p:txBody>
          <a:bodyPr wrap="square" rtlCol="0">
            <a:spAutoFit/>
          </a:bodyPr>
          <a:lstStyle/>
          <a:p>
            <a:r>
              <a:rPr lang="en-US" altLang="zh-CN" sz="4000" dirty="0">
                <a:solidFill>
                  <a:srgbClr val="003399"/>
                </a:solidFill>
                <a:latin typeface="黑体" panose="02010609060101010101" pitchFamily="49" charset="-122"/>
                <a:ea typeface="黑体" panose="02010609060101010101" pitchFamily="49" charset="-122"/>
              </a:rPr>
              <a:t>Exploit</a:t>
            </a:r>
            <a:r>
              <a:rPr lang="zh-CN" altLang="en-US" sz="4000" dirty="0">
                <a:solidFill>
                  <a:srgbClr val="003399"/>
                </a:solidFill>
                <a:latin typeface="黑体" panose="02010609060101010101" pitchFamily="49" charset="-122"/>
                <a:ea typeface="黑体" panose="02010609060101010101" pitchFamily="49" charset="-122"/>
              </a:rPr>
              <a:t> </a:t>
            </a:r>
            <a:r>
              <a:rPr lang="en-US" altLang="zh-CN" sz="4000" dirty="0">
                <a:solidFill>
                  <a:srgbClr val="003399"/>
                </a:solidFill>
                <a:latin typeface="黑体" panose="02010609060101010101" pitchFamily="49" charset="-122"/>
                <a:ea typeface="黑体" panose="02010609060101010101" pitchFamily="49" charset="-122"/>
              </a:rPr>
              <a:t>Construction</a:t>
            </a:r>
            <a:r>
              <a:rPr lang="zh-CN" altLang="en-US" sz="4000" dirty="0">
                <a:solidFill>
                  <a:srgbClr val="003399"/>
                </a:solidFill>
                <a:latin typeface="黑体" panose="02010609060101010101" pitchFamily="49" charset="-122"/>
                <a:ea typeface="黑体" panose="02010609060101010101" pitchFamily="49" charset="-122"/>
              </a:rPr>
              <a:t>（开发构建）</a:t>
            </a: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形 28" descr="毕业帽"/>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9750" y="2475374"/>
            <a:ext cx="5234508" cy="5234508"/>
          </a:xfrm>
          <a:prstGeom prst="rect">
            <a:avLst/>
          </a:prstGeom>
        </p:spPr>
      </p:pic>
      <p:grpSp>
        <p:nvGrpSpPr>
          <p:cNvPr id="16" name="组合 15"/>
          <p:cNvGrpSpPr/>
          <p:nvPr/>
        </p:nvGrpSpPr>
        <p:grpSpPr>
          <a:xfrm>
            <a:off x="1329260" y="1248355"/>
            <a:ext cx="7321805" cy="1697602"/>
            <a:chOff x="2424136" y="1811320"/>
            <a:chExt cx="3317413" cy="769161"/>
          </a:xfrm>
        </p:grpSpPr>
        <p:grpSp>
          <p:nvGrpSpPr>
            <p:cNvPr id="17" name="组合 16"/>
            <p:cNvGrpSpPr/>
            <p:nvPr/>
          </p:nvGrpSpPr>
          <p:grpSpPr>
            <a:xfrm>
              <a:off x="2424136" y="1811320"/>
              <a:ext cx="2973472" cy="769161"/>
              <a:chOff x="2629986" y="1459214"/>
              <a:chExt cx="3770606" cy="975360"/>
            </a:xfrm>
          </p:grpSpPr>
          <p:grpSp>
            <p:nvGrpSpPr>
              <p:cNvPr id="19" name="组合 18"/>
              <p:cNvGrpSpPr/>
              <p:nvPr/>
            </p:nvGrpSpPr>
            <p:grpSpPr>
              <a:xfrm>
                <a:off x="2629986" y="1459214"/>
                <a:ext cx="3770606" cy="975360"/>
                <a:chOff x="1166287" y="1249680"/>
                <a:chExt cx="3770606" cy="975360"/>
              </a:xfrm>
              <a:solidFill>
                <a:srgbClr val="003399"/>
              </a:solidFill>
            </p:grpSpPr>
            <p:sp>
              <p:nvSpPr>
                <p:cNvPr id="22" name="矩形 21"/>
                <p:cNvSpPr/>
                <p:nvPr/>
              </p:nvSpPr>
              <p:spPr>
                <a:xfrm>
                  <a:off x="1651546" y="1249680"/>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椭圆 19"/>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1</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18" name="文本框 17"/>
            <p:cNvSpPr txBox="1"/>
            <p:nvPr/>
          </p:nvSpPr>
          <p:spPr>
            <a:xfrm>
              <a:off x="3150749" y="1965809"/>
              <a:ext cx="2590800" cy="460183"/>
            </a:xfrm>
            <a:prstGeom prst="rect">
              <a:avLst/>
            </a:prstGeom>
            <a:noFill/>
          </p:spPr>
          <p:txBody>
            <a:bodyPr wrap="square" rtlCol="0">
              <a:spAutoFit/>
            </a:bodyPr>
            <a:lstStyle/>
            <a:p>
              <a:r>
                <a:rPr lang="zh-CN" altLang="en-US" sz="6000" dirty="0">
                  <a:solidFill>
                    <a:schemeClr val="bg1"/>
                  </a:solidFill>
                  <a:latin typeface="黑体" panose="02010609060101010101" pitchFamily="49" charset="-122"/>
                  <a:ea typeface="黑体" panose="02010609060101010101" pitchFamily="49" charset="-122"/>
                </a:rPr>
                <a:t>背景介绍</a:t>
              </a:r>
            </a:p>
          </p:txBody>
        </p:sp>
      </p:grpSp>
      <p:grpSp>
        <p:nvGrpSpPr>
          <p:cNvPr id="7" name="组合 6"/>
          <p:cNvGrpSpPr/>
          <p:nvPr/>
        </p:nvGrpSpPr>
        <p:grpSpPr>
          <a:xfrm>
            <a:off x="7042496" y="-663036"/>
            <a:ext cx="5680997" cy="8189088"/>
            <a:chOff x="6922851" y="0"/>
            <a:chExt cx="5269149" cy="6858000"/>
          </a:xfrm>
          <a:solidFill>
            <a:srgbClr val="003399"/>
          </a:solidFill>
        </p:grpSpPr>
        <p:sp>
          <p:nvSpPr>
            <p:cNvPr id="8" name="椭圆 7"/>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7744444" y="0"/>
            <a:ext cx="4447556" cy="6858000"/>
            <a:chOff x="6922851" y="0"/>
            <a:chExt cx="5269149" cy="6858000"/>
          </a:xfrm>
          <a:blipFill dpi="0" rotWithShape="1">
            <a:blip r:embed="rId4"/>
            <a:srcRect/>
            <a:stretch>
              <a:fillRect l="-50000" r="-50000"/>
            </a:stretch>
          </a:blipFill>
        </p:grpSpPr>
        <p:sp>
          <p:nvSpPr>
            <p:cNvPr id="4" name="椭圆 3"/>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482533" y="3677002"/>
            <a:ext cx="565081" cy="782356"/>
            <a:chOff x="1503096" y="3024687"/>
            <a:chExt cx="565081" cy="782356"/>
          </a:xfrm>
          <a:solidFill>
            <a:schemeClr val="bg2">
              <a:lumMod val="75000"/>
            </a:schemeClr>
          </a:solidFill>
        </p:grpSpPr>
        <p:sp>
          <p:nvSpPr>
            <p:cNvPr id="25" name="等腰三角形 24"/>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flipV="1">
            <a:off x="4865803" y="4802426"/>
            <a:ext cx="543059" cy="751867"/>
            <a:chOff x="1503096" y="3024687"/>
            <a:chExt cx="565081" cy="782356"/>
          </a:xfrm>
          <a:solidFill>
            <a:schemeClr val="bg2">
              <a:lumMod val="75000"/>
            </a:schemeClr>
          </a:solidFill>
        </p:grpSpPr>
        <p:sp>
          <p:nvSpPr>
            <p:cNvPr id="31" name="等腰三角形 30"/>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320172" y="274706"/>
            <a:ext cx="540000" cy="540000"/>
            <a:chOff x="328496" y="364706"/>
            <a:chExt cx="540000" cy="540000"/>
          </a:xfrm>
        </p:grpSpPr>
        <p:sp>
          <p:nvSpPr>
            <p:cNvPr id="36" name="矩形 3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1"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1264619" y="430305"/>
            <a:ext cx="9784491"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攻击决策过程 </a:t>
            </a: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 name="直接连接符 2"/>
          <p:cNvCxnSpPr/>
          <p:nvPr/>
        </p:nvCxnSpPr>
        <p:spPr>
          <a:xfrm>
            <a:off x="860172" y="3637280"/>
            <a:ext cx="0" cy="873760"/>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8" name="文本框 18">
            <a:extLst>
              <a:ext uri="{FF2B5EF4-FFF2-40B4-BE49-F238E27FC236}">
                <a16:creationId xmlns:a16="http://schemas.microsoft.com/office/drawing/2014/main" id="{1E83616C-2B08-3F46-8663-6A7EB7AFC901}"/>
              </a:ext>
            </a:extLst>
          </p:cNvPr>
          <p:cNvSpPr txBox="1"/>
          <p:nvPr/>
        </p:nvSpPr>
        <p:spPr>
          <a:xfrm>
            <a:off x="1318626" y="1282115"/>
            <a:ext cx="9059897" cy="557588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endParaRPr lang="en-US" altLang="zh-CN" sz="2000" dirty="0">
              <a:latin typeface="华文中宋" panose="02010600040101010101" pitchFamily="2" charset="-122"/>
              <a:ea typeface="华文中宋" panose="02010600040101010101" pitchFamily="2" charset="-122"/>
            </a:endParaRPr>
          </a:p>
          <a:p>
            <a:pPr marL="342900" indent="-342900">
              <a:lnSpc>
                <a:spcPct val="200000"/>
              </a:lnSpc>
              <a:buFont typeface="+mj-lt"/>
              <a:buAutoNum type="arabicPeriod"/>
            </a:pPr>
            <a:r>
              <a:rPr lang="zh-CN" altLang="en-US" sz="2000" dirty="0">
                <a:solidFill>
                  <a:srgbClr val="003399"/>
                </a:solidFill>
                <a:latin typeface="黑体" panose="02010609060101010101" pitchFamily="49" charset="-122"/>
                <a:ea typeface="黑体" panose="02010609060101010101" pitchFamily="49" charset="-122"/>
              </a:rPr>
              <a:t>在决策阶段，攻击者首先在下一个信号规划时间预测 车辆轨迹数据 </a:t>
            </a:r>
            <a:endParaRPr lang="en-US" altLang="zh-CN" sz="2000" dirty="0">
              <a:solidFill>
                <a:srgbClr val="003399"/>
              </a:solidFill>
              <a:latin typeface="黑体" panose="02010609060101010101" pitchFamily="49" charset="-122"/>
              <a:ea typeface="黑体" panose="02010609060101010101" pitchFamily="49" charset="-122"/>
            </a:endParaRPr>
          </a:p>
          <a:p>
            <a:pPr marL="342900" indent="-342900">
              <a:lnSpc>
                <a:spcPct val="200000"/>
              </a:lnSpc>
              <a:buFont typeface="+mj-lt"/>
              <a:buAutoNum type="arabicPeriod"/>
            </a:pPr>
            <a:r>
              <a:rPr lang="zh-CN" altLang="en-US" sz="2000" dirty="0">
                <a:solidFill>
                  <a:srgbClr val="003399"/>
                </a:solidFill>
                <a:latin typeface="黑体" panose="02010609060101010101" pitchFamily="49" charset="-122"/>
                <a:ea typeface="黑体" panose="02010609060101010101" pitchFamily="49" charset="-122"/>
              </a:rPr>
              <a:t>攻击者需要决定是否进行攻击，如果是，使用什么样的数据欺骗选项</a:t>
            </a:r>
          </a:p>
          <a:p>
            <a:pPr>
              <a:lnSpc>
                <a:spcPct val="200000"/>
              </a:lnSpc>
            </a:pPr>
            <a:r>
              <a:rPr lang="zh-CN" altLang="en-US" sz="2800" dirty="0">
                <a:solidFill>
                  <a:srgbClr val="003399"/>
                </a:solidFill>
                <a:latin typeface="黑体" panose="02010609060101010101" pitchFamily="49" charset="-122"/>
                <a:ea typeface="黑体" panose="02010609060101010101" pitchFamily="49" charset="-122"/>
              </a:rPr>
              <a:t>结果发现</a:t>
            </a:r>
            <a:r>
              <a:rPr lang="zh-CN" altLang="en-US" sz="2800" dirty="0"/>
              <a:t>：</a:t>
            </a:r>
            <a:r>
              <a:rPr lang="zh-CN" altLang="en-US" dirty="0"/>
              <a:t>攻击者发现数据欺骗选项的总延迟增 加最大。如果这种增加大于零，攻击者将使用相应的数据 欺骗选项来构造</a:t>
            </a:r>
            <a:r>
              <a:rPr lang="en" altLang="zh-CN" dirty="0"/>
              <a:t>BSM</a:t>
            </a:r>
            <a:r>
              <a:rPr lang="zh-CN" altLang="en-US" dirty="0"/>
              <a:t>消息并将其广播出去。否则，攻击者 不会进行攻击。 </a:t>
            </a:r>
            <a:br>
              <a:rPr lang="en-US" altLang="zh-CN" sz="2800" dirty="0"/>
            </a:br>
            <a:br>
              <a:rPr lang="en-US" altLang="zh-CN" sz="3200" dirty="0">
                <a:latin typeface="华文中宋" panose="02010600040101010101" pitchFamily="2" charset="-122"/>
                <a:ea typeface="华文中宋" panose="02010600040101010101" pitchFamily="2" charset="-122"/>
              </a:rPr>
            </a:br>
            <a:endParaRPr lang="zh-CN" altLang="en-US" sz="3200" dirty="0">
              <a:latin typeface="华文中宋" panose="02010600040101010101" pitchFamily="2" charset="-122"/>
              <a:ea typeface="华文中宋" panose="02010600040101010101" pitchFamily="2"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1" y="-18288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931133" y="152986"/>
            <a:ext cx="9784491"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开发策略</a:t>
            </a: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文本框 18"/>
          <p:cNvSpPr txBox="1"/>
          <p:nvPr/>
        </p:nvSpPr>
        <p:spPr>
          <a:xfrm>
            <a:off x="90576" y="804231"/>
            <a:ext cx="7633415" cy="6376104"/>
          </a:xfrm>
          <a:prstGeom prst="rect">
            <a:avLst/>
          </a:prstGeom>
          <a:noFill/>
        </p:spPr>
        <p:txBody>
          <a:bodyPr wrap="square" rtlCol="0">
            <a:spAutoFit/>
          </a:bodyPr>
          <a:lstStyle/>
          <a:p>
            <a:pPr>
              <a:lnSpc>
                <a:spcPct val="150000"/>
              </a:lnSpc>
            </a:pPr>
            <a:r>
              <a:rPr lang="zh-CN" altLang="en-US" dirty="0">
                <a:solidFill>
                  <a:srgbClr val="003399"/>
                </a:solidFill>
                <a:latin typeface="黑体" panose="02010609060101010101" pitchFamily="49" charset="-122"/>
                <a:ea typeface="黑体" panose="02010609060101010101" pitchFamily="49" charset="-122"/>
              </a:rPr>
              <a:t>针对</a:t>
            </a:r>
            <a:r>
              <a:rPr lang="en" altLang="zh-CN" dirty="0">
                <a:solidFill>
                  <a:srgbClr val="003399"/>
                </a:solidFill>
                <a:latin typeface="黑体" panose="02010609060101010101" pitchFamily="49" charset="-122"/>
                <a:ea typeface="黑体" panose="02010609060101010101" pitchFamily="49" charset="-122"/>
              </a:rPr>
              <a:t>PRs</a:t>
            </a:r>
            <a:r>
              <a:rPr lang="zh-CN" altLang="en-US" dirty="0">
                <a:solidFill>
                  <a:srgbClr val="003399"/>
                </a:solidFill>
                <a:latin typeface="黑体" panose="02010609060101010101" pitchFamily="49" charset="-122"/>
                <a:ea typeface="黑体" panose="02010609060101010101" pitchFamily="49" charset="-122"/>
              </a:rPr>
              <a:t>和规划阶段配置的不同 组合的利用策略，即基于预算的数据欺骗试验策略 </a:t>
            </a:r>
            <a:endParaRPr lang="en-US" altLang="zh-CN" dirty="0">
              <a:solidFill>
                <a:srgbClr val="003399"/>
              </a:solidFill>
              <a:latin typeface="黑体" panose="02010609060101010101" pitchFamily="49" charset="-122"/>
              <a:ea typeface="黑体" panose="02010609060101010101" pitchFamily="49" charset="-122"/>
            </a:endParaRPr>
          </a:p>
          <a:p>
            <a:pPr>
              <a:lnSpc>
                <a:spcPct val="150000"/>
              </a:lnSpc>
            </a:pPr>
            <a:endParaRPr lang="zh-CN" altLang="en-US" sz="2000" dirty="0"/>
          </a:p>
          <a:p>
            <a:pPr marL="457200" indent="-457200">
              <a:lnSpc>
                <a:spcPct val="150000"/>
              </a:lnSpc>
              <a:buFont typeface="+mj-lt"/>
              <a:buAutoNum type="arabicPeriod"/>
            </a:pPr>
            <a:endParaRPr lang="en-US" altLang="zh-CN" dirty="0"/>
          </a:p>
          <a:p>
            <a:pPr marL="457200" indent="-457200">
              <a:lnSpc>
                <a:spcPct val="150000"/>
              </a:lnSpc>
              <a:buFont typeface="+mj-lt"/>
              <a:buAutoNum type="arabicPeriod"/>
            </a:pPr>
            <a:endParaRPr lang="en-US" altLang="zh-CN" dirty="0"/>
          </a:p>
          <a:p>
            <a:pPr marL="457200" indent="-457200">
              <a:lnSpc>
                <a:spcPct val="150000"/>
              </a:lnSpc>
              <a:buFont typeface="+mj-lt"/>
              <a:buAutoNum type="arabicPeriod"/>
            </a:pPr>
            <a:endParaRPr lang="en-US" altLang="zh-CN" dirty="0"/>
          </a:p>
          <a:p>
            <a:r>
              <a:rPr lang="zh-CN" altLang="en-US" dirty="0"/>
              <a:t>如表所示为实际开发的评估结果。</a:t>
            </a:r>
            <a:r>
              <a:rPr lang="en" altLang="zh-CN" dirty="0"/>
              <a:t>PR</a:t>
            </a:r>
            <a:r>
              <a:rPr lang="zh-CN" altLang="en-US" dirty="0"/>
              <a:t>是渗透率的缩写。</a:t>
            </a:r>
            <a:r>
              <a:rPr lang="en" altLang="zh-CN" dirty="0"/>
              <a:t>COP</a:t>
            </a:r>
            <a:r>
              <a:rPr lang="zh-CN" altLang="en-US" dirty="0"/>
              <a:t>中的两阶段规划和五阶段规划表示为</a:t>
            </a:r>
            <a:r>
              <a:rPr lang="en-US" altLang="zh-CN" dirty="0"/>
              <a:t>2-</a:t>
            </a:r>
            <a:r>
              <a:rPr lang="en" altLang="zh-CN" dirty="0"/>
              <a:t>S</a:t>
            </a:r>
            <a:r>
              <a:rPr lang="zh-CN" altLang="en-US" dirty="0"/>
              <a:t>和</a:t>
            </a:r>
            <a:r>
              <a:rPr lang="en-US" altLang="zh-CN" dirty="0"/>
              <a:t>5-</a:t>
            </a:r>
            <a:r>
              <a:rPr lang="en" altLang="zh-CN" dirty="0"/>
              <a:t>S</a:t>
            </a:r>
            <a:r>
              <a:rPr lang="zh-CN" altLang="en" dirty="0"/>
              <a:t>，</a:t>
            </a:r>
            <a:r>
              <a:rPr lang="zh-CN" altLang="en-US" dirty="0"/>
              <a:t>前者是默认选择。</a:t>
            </a:r>
            <a:endParaRPr lang="en-US" altLang="zh-CN" dirty="0"/>
          </a:p>
          <a:p>
            <a:endParaRPr lang="en-US" altLang="zh-CN" dirty="0"/>
          </a:p>
          <a:p>
            <a:r>
              <a:rPr lang="zh-CN" altLang="en-US" dirty="0"/>
              <a:t>三种漏洞攻击： </a:t>
            </a:r>
          </a:p>
          <a:p>
            <a:pPr marL="457200" indent="-457200">
              <a:lnSpc>
                <a:spcPct val="150000"/>
              </a:lnSpc>
              <a:buFont typeface="+mj-lt"/>
              <a:buAutoNum type="arabicPeriod"/>
            </a:pPr>
            <a:r>
              <a:rPr lang="zh-CN" altLang="en-US" dirty="0"/>
              <a:t>两阶段规划的拥塞攻击 </a:t>
            </a:r>
            <a:endParaRPr lang="zh-CN" altLang="en-US" sz="2000" dirty="0"/>
          </a:p>
          <a:p>
            <a:pPr marL="457200" indent="-457200">
              <a:lnSpc>
                <a:spcPct val="150000"/>
              </a:lnSpc>
              <a:buFont typeface="+mj-lt"/>
              <a:buAutoNum type="arabicPeriod"/>
            </a:pPr>
            <a:r>
              <a:rPr lang="zh-CN" altLang="en-US" dirty="0"/>
              <a:t>全部署期间五阶段规划的拥塞攻击</a:t>
            </a:r>
            <a:endParaRPr lang="en-US" altLang="zh-CN" dirty="0"/>
          </a:p>
          <a:p>
            <a:pPr marL="457200" indent="-457200">
              <a:lnSpc>
                <a:spcPct val="150000"/>
              </a:lnSpc>
              <a:buFont typeface="+mj-lt"/>
              <a:buAutoNum type="arabicPeriod"/>
            </a:pPr>
            <a:r>
              <a:rPr lang="zh-CN" altLang="en-US" dirty="0"/>
              <a:t>全部署期间五阶段规划的拥塞攻击</a:t>
            </a:r>
            <a:br>
              <a:rPr lang="zh-CN" altLang="en-US" dirty="0"/>
            </a:br>
            <a:br>
              <a:rPr lang="en-US" altLang="zh-CN" sz="3200" dirty="0">
                <a:latin typeface="华文中宋" panose="02010600040101010101" pitchFamily="2" charset="-122"/>
                <a:ea typeface="华文中宋" panose="02010600040101010101" pitchFamily="2" charset="-122"/>
              </a:rPr>
            </a:br>
            <a:endParaRPr lang="zh-CN" altLang="en-US" sz="3200" dirty="0">
              <a:latin typeface="华文中宋" panose="02010600040101010101" pitchFamily="2" charset="-122"/>
              <a:ea typeface="华文中宋" panose="02010600040101010101" pitchFamily="2" charset="-122"/>
            </a:endParaRPr>
          </a:p>
        </p:txBody>
      </p:sp>
      <p:pic>
        <p:nvPicPr>
          <p:cNvPr id="2" name="图片 1">
            <a:extLst>
              <a:ext uri="{FF2B5EF4-FFF2-40B4-BE49-F238E27FC236}">
                <a16:creationId xmlns:a16="http://schemas.microsoft.com/office/drawing/2014/main" id="{33859737-A588-5F4B-BE12-03CCD5606422}"/>
              </a:ext>
            </a:extLst>
          </p:cNvPr>
          <p:cNvPicPr>
            <a:picLocks noChangeAspect="1"/>
          </p:cNvPicPr>
          <p:nvPr/>
        </p:nvPicPr>
        <p:blipFill>
          <a:blip r:embed="rId4"/>
          <a:stretch>
            <a:fillRect/>
          </a:stretch>
        </p:blipFill>
        <p:spPr>
          <a:xfrm>
            <a:off x="0" y="1683944"/>
            <a:ext cx="7261412" cy="1397413"/>
          </a:xfrm>
          <a:prstGeom prst="rect">
            <a:avLst/>
          </a:prstGeom>
        </p:spPr>
      </p:pic>
      <p:pic>
        <p:nvPicPr>
          <p:cNvPr id="4" name="图片 3">
            <a:extLst>
              <a:ext uri="{FF2B5EF4-FFF2-40B4-BE49-F238E27FC236}">
                <a16:creationId xmlns:a16="http://schemas.microsoft.com/office/drawing/2014/main" id="{6DD6B3BC-9C5D-684E-B124-2563444A5928}"/>
              </a:ext>
            </a:extLst>
          </p:cNvPr>
          <p:cNvPicPr>
            <a:picLocks noChangeAspect="1"/>
          </p:cNvPicPr>
          <p:nvPr/>
        </p:nvPicPr>
        <p:blipFill>
          <a:blip r:embed="rId5"/>
          <a:stretch>
            <a:fillRect/>
          </a:stretch>
        </p:blipFill>
        <p:spPr>
          <a:xfrm>
            <a:off x="7537973" y="1228648"/>
            <a:ext cx="4471147" cy="1989906"/>
          </a:xfrm>
          <a:prstGeom prst="rect">
            <a:avLst/>
          </a:prstGeom>
        </p:spPr>
      </p:pic>
      <p:sp>
        <p:nvSpPr>
          <p:cNvPr id="5" name="文本框 4">
            <a:extLst>
              <a:ext uri="{FF2B5EF4-FFF2-40B4-BE49-F238E27FC236}">
                <a16:creationId xmlns:a16="http://schemas.microsoft.com/office/drawing/2014/main" id="{2D18E6A7-B0B8-414E-A93A-2CA3A8399555}"/>
              </a:ext>
            </a:extLst>
          </p:cNvPr>
          <p:cNvSpPr txBox="1"/>
          <p:nvPr/>
        </p:nvSpPr>
        <p:spPr>
          <a:xfrm>
            <a:off x="7605657" y="3377901"/>
            <a:ext cx="4328160" cy="2862322"/>
          </a:xfrm>
          <a:prstGeom prst="rect">
            <a:avLst/>
          </a:prstGeom>
          <a:noFill/>
        </p:spPr>
        <p:txBody>
          <a:bodyPr wrap="square" rtlCol="0">
            <a:spAutoFit/>
          </a:bodyPr>
          <a:lstStyle/>
          <a:p>
            <a:r>
              <a:rPr lang="zh-CN" altLang="en-US" dirty="0"/>
              <a:t>上图显示了这三种漏洞攻击在漏洞分析中对快照的不同 试验预算的攻击效果。在图中，攻击有效性度量是平均总延迟增加百分比。如图所示，对于</a:t>
            </a:r>
            <a:r>
              <a:rPr lang="en" altLang="zh-CN" dirty="0"/>
              <a:t>E1</a:t>
            </a:r>
            <a:r>
              <a:rPr lang="zh-CN" altLang="en" dirty="0"/>
              <a:t>，</a:t>
            </a:r>
            <a:r>
              <a:rPr lang="zh-CN" altLang="en-US" dirty="0"/>
              <a:t>仅需</a:t>
            </a:r>
            <a:r>
              <a:rPr lang="en-US" altLang="zh-CN" dirty="0"/>
              <a:t>4</a:t>
            </a:r>
            <a:r>
              <a:rPr lang="zh-CN" altLang="en-US" dirty="0"/>
              <a:t>次试验即可达到上限攻击效果，即通过尝试所有可能选项的试验。对于</a:t>
            </a:r>
            <a:r>
              <a:rPr lang="en" altLang="zh-CN" dirty="0"/>
              <a:t>E2</a:t>
            </a:r>
            <a:r>
              <a:rPr lang="zh-CN" altLang="en" dirty="0"/>
              <a:t>，</a:t>
            </a:r>
            <a:r>
              <a:rPr lang="zh-CN" altLang="en-US" dirty="0"/>
              <a:t>使用</a:t>
            </a:r>
            <a:r>
              <a:rPr lang="en-US" altLang="zh-CN" dirty="0"/>
              <a:t>2</a:t>
            </a:r>
            <a:r>
              <a:rPr lang="zh-CN" altLang="en-US" dirty="0"/>
              <a:t>次试验后，攻击有效性迅速收敛，然后随着可用预算的增加，</a:t>
            </a:r>
            <a:r>
              <a:rPr lang="en" altLang="zh-CN" dirty="0" err="1"/>
              <a:t>bg</a:t>
            </a:r>
            <a:r>
              <a:rPr lang="zh-CN" altLang="en-US" dirty="0"/>
              <a:t>增加时，攻击有效性会缓慢下降。在尾部，相对于上限的相对差。</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形 2" descr="研究"/>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8555" y="3102948"/>
            <a:ext cx="3508800" cy="3508800"/>
          </a:xfrm>
          <a:prstGeom prst="rect">
            <a:avLst/>
          </a:prstGeom>
        </p:spPr>
      </p:pic>
      <p:grpSp>
        <p:nvGrpSpPr>
          <p:cNvPr id="44" name="组合 43"/>
          <p:cNvGrpSpPr/>
          <p:nvPr/>
        </p:nvGrpSpPr>
        <p:grpSpPr>
          <a:xfrm>
            <a:off x="1329260" y="1248355"/>
            <a:ext cx="7142087" cy="1697602"/>
            <a:chOff x="2424136" y="1811320"/>
            <a:chExt cx="3235985" cy="769161"/>
          </a:xfrm>
        </p:grpSpPr>
        <p:grpSp>
          <p:nvGrpSpPr>
            <p:cNvPr id="24" name="组合 23"/>
            <p:cNvGrpSpPr/>
            <p:nvPr/>
          </p:nvGrpSpPr>
          <p:grpSpPr>
            <a:xfrm>
              <a:off x="2424136" y="1811320"/>
              <a:ext cx="2973472" cy="769161"/>
              <a:chOff x="2629986" y="1459214"/>
              <a:chExt cx="3770606" cy="975360"/>
            </a:xfrm>
          </p:grpSpPr>
          <p:grpSp>
            <p:nvGrpSpPr>
              <p:cNvPr id="13" name="组合 12"/>
              <p:cNvGrpSpPr/>
              <p:nvPr/>
            </p:nvGrpSpPr>
            <p:grpSpPr>
              <a:xfrm>
                <a:off x="2629986" y="1459214"/>
                <a:ext cx="3770606" cy="975360"/>
                <a:chOff x="1166287" y="1249680"/>
                <a:chExt cx="3770606" cy="975360"/>
              </a:xfrm>
              <a:solidFill>
                <a:srgbClr val="003399"/>
              </a:solidFill>
            </p:grpSpPr>
            <p:sp>
              <p:nvSpPr>
                <p:cNvPr id="11" name="椭圆 10"/>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651546" y="1249680"/>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椭圆 22"/>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6</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40" name="文本框 39"/>
            <p:cNvSpPr txBox="1"/>
            <p:nvPr/>
          </p:nvSpPr>
          <p:spPr>
            <a:xfrm>
              <a:off x="3210411" y="2028192"/>
              <a:ext cx="2449710" cy="320734"/>
            </a:xfrm>
            <a:prstGeom prst="rect">
              <a:avLst/>
            </a:prstGeom>
            <a:noFill/>
          </p:spPr>
          <p:txBody>
            <a:bodyPr wrap="square" rtlCol="0">
              <a:spAutoFit/>
            </a:bodyPr>
            <a:lstStyle/>
            <a:p>
              <a:r>
                <a:rPr lang="zh-CN" altLang="en-US" sz="4000" dirty="0">
                  <a:solidFill>
                    <a:schemeClr val="bg1"/>
                  </a:solidFill>
                  <a:latin typeface="黑体" panose="02010609060101010101" pitchFamily="49" charset="-122"/>
                  <a:ea typeface="黑体" panose="02010609060101010101" pitchFamily="49" charset="-122"/>
                </a:rPr>
                <a:t>攻击评估</a:t>
              </a:r>
            </a:p>
          </p:txBody>
        </p:sp>
      </p:grpSp>
      <p:grpSp>
        <p:nvGrpSpPr>
          <p:cNvPr id="7" name="组合 6"/>
          <p:cNvGrpSpPr/>
          <p:nvPr/>
        </p:nvGrpSpPr>
        <p:grpSpPr>
          <a:xfrm>
            <a:off x="7042496" y="-663036"/>
            <a:ext cx="5680997" cy="8189088"/>
            <a:chOff x="6922851" y="0"/>
            <a:chExt cx="5269149" cy="6858000"/>
          </a:xfrm>
          <a:solidFill>
            <a:srgbClr val="003399"/>
          </a:solidFill>
        </p:grpSpPr>
        <p:sp>
          <p:nvSpPr>
            <p:cNvPr id="8" name="椭圆 7"/>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7744444" y="0"/>
            <a:ext cx="4447556" cy="6858000"/>
            <a:chOff x="6922851" y="0"/>
            <a:chExt cx="5269149" cy="6858000"/>
          </a:xfrm>
          <a:blipFill dpi="0" rotWithShape="1">
            <a:blip r:embed="rId3"/>
            <a:srcRect/>
            <a:stretch>
              <a:fillRect l="-50000" r="-50000"/>
            </a:stretch>
          </a:blipFill>
        </p:grpSpPr>
        <p:sp>
          <p:nvSpPr>
            <p:cNvPr id="4" name="椭圆 3"/>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482533" y="3677002"/>
            <a:ext cx="565081" cy="782356"/>
            <a:chOff x="1503096" y="3024687"/>
            <a:chExt cx="565081" cy="782356"/>
          </a:xfrm>
          <a:solidFill>
            <a:schemeClr val="bg2">
              <a:lumMod val="75000"/>
            </a:schemeClr>
          </a:solidFill>
        </p:grpSpPr>
        <p:sp>
          <p:nvSpPr>
            <p:cNvPr id="18" name="等腰三角形 17"/>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flipV="1">
            <a:off x="4865803" y="4802426"/>
            <a:ext cx="543059" cy="751867"/>
            <a:chOff x="1503096" y="3024687"/>
            <a:chExt cx="565081" cy="782356"/>
          </a:xfrm>
          <a:solidFill>
            <a:schemeClr val="bg2">
              <a:lumMod val="75000"/>
            </a:schemeClr>
          </a:solidFill>
        </p:grpSpPr>
        <p:sp>
          <p:nvSpPr>
            <p:cNvPr id="21" name="等腰三角形 20"/>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320172" y="274706"/>
            <a:ext cx="540000" cy="540000"/>
            <a:chOff x="328496" y="364706"/>
            <a:chExt cx="540000" cy="540000"/>
          </a:xfrm>
        </p:grpSpPr>
        <p:sp>
          <p:nvSpPr>
            <p:cNvPr id="26" name="矩形 2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3"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860172" y="106820"/>
            <a:ext cx="8240924" cy="707886"/>
          </a:xfrm>
          <a:prstGeom prst="rect">
            <a:avLst/>
          </a:prstGeom>
          <a:noFill/>
        </p:spPr>
        <p:txBody>
          <a:bodyPr wrap="square" rtlCol="0">
            <a:spAutoFit/>
          </a:bodyPr>
          <a:lstStyle/>
          <a:p>
            <a:r>
              <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rPr>
              <a:t>攻击评估</a:t>
            </a:r>
            <a:r>
              <a:rPr lang="en-US" altLang="zh-CN"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rPr>
              <a:t>(Attack Evaluation)</a:t>
            </a:r>
            <a:endPar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文本框 1"/>
          <p:cNvSpPr txBox="1"/>
          <p:nvPr/>
        </p:nvSpPr>
        <p:spPr>
          <a:xfrm>
            <a:off x="577048" y="964993"/>
            <a:ext cx="4208013" cy="369332"/>
          </a:xfrm>
          <a:prstGeom prst="rect">
            <a:avLst/>
          </a:prstGeom>
          <a:noFill/>
        </p:spPr>
        <p:txBody>
          <a:bodyPr wrap="square" rtlCol="0">
            <a:spAutoFit/>
          </a:bodyPr>
          <a:lstStyle/>
          <a:p>
            <a:r>
              <a:rPr lang="zh-CN" altLang="en-US" b="1" dirty="0"/>
              <a:t>一、评估设置（攻击的前期准备）</a:t>
            </a:r>
          </a:p>
        </p:txBody>
      </p:sp>
      <p:sp>
        <p:nvSpPr>
          <p:cNvPr id="4" name="文本框 3"/>
          <p:cNvSpPr txBox="1"/>
          <p:nvPr/>
        </p:nvSpPr>
        <p:spPr>
          <a:xfrm>
            <a:off x="500172" y="1438026"/>
            <a:ext cx="11246144" cy="922020"/>
          </a:xfrm>
          <a:prstGeom prst="rect">
            <a:avLst/>
          </a:prstGeom>
          <a:noFill/>
        </p:spPr>
        <p:txBody>
          <a:bodyPr wrap="square" rtlCol="0">
            <a:spAutoFit/>
          </a:bodyPr>
          <a:lstStyle/>
          <a:p>
            <a:r>
              <a:rPr lang="zh-CN" altLang="en-US" b="1" dirty="0"/>
              <a:t>（</a:t>
            </a:r>
            <a:r>
              <a:rPr lang="en-US" altLang="zh-CN" b="1" dirty="0"/>
              <a:t>1</a:t>
            </a:r>
            <a:r>
              <a:rPr lang="zh-CN" altLang="en-US" b="1" dirty="0"/>
              <a:t>）现实世界的十字（交叉）路口的设置</a:t>
            </a:r>
            <a:endParaRPr lang="en-US" altLang="zh-CN" b="1" dirty="0"/>
          </a:p>
          <a:p>
            <a:r>
              <a:rPr lang="en-US" altLang="zh-CN" dirty="0">
                <a:solidFill>
                  <a:srgbClr val="231F20"/>
                </a:solidFill>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交叉点地图如图</a:t>
            </a:r>
            <a:r>
              <a:rPr lang="en-US" altLang="zh-CN" sz="1800" dirty="0">
                <a:solidFill>
                  <a:srgbClr val="231F20"/>
                </a:solidFill>
                <a:effectLst/>
                <a:latin typeface="Times New Roman" panose="02020603050405020304" pitchFamily="18" charset="0"/>
                <a:ea typeface="宋体" panose="02010600030101010101" pitchFamily="2" charset="-122"/>
              </a:rPr>
              <a:t>1</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中的屏幕截图所示。每个引道上有不同的速度限制。北行引道有</a:t>
            </a:r>
            <a:r>
              <a:rPr lang="zh-CN" altLang="zh-CN" sz="1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专用右转车道</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，东行引道的地图范围仅扩展至</a:t>
            </a:r>
            <a:r>
              <a:rPr lang="en-US" altLang="zh-CN" sz="1800" dirty="0">
                <a:solidFill>
                  <a:srgbClr val="231F20"/>
                </a:solidFill>
                <a:effectLst/>
                <a:latin typeface="Times New Roman" panose="02020603050405020304" pitchFamily="18" charset="0"/>
                <a:ea typeface="宋体" panose="02010600030101010101" pitchFamily="2" charset="-122"/>
              </a:rPr>
              <a:t>220</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米。</a:t>
            </a:r>
            <a:endParaRPr lang="en-US" altLang="zh-CN" dirty="0"/>
          </a:p>
        </p:txBody>
      </p:sp>
      <p:pic>
        <p:nvPicPr>
          <p:cNvPr id="5" name="图片 4"/>
          <p:cNvPicPr>
            <a:picLocks noChangeAspect="1"/>
          </p:cNvPicPr>
          <p:nvPr/>
        </p:nvPicPr>
        <p:blipFill>
          <a:blip r:embed="rId5"/>
          <a:stretch>
            <a:fillRect/>
          </a:stretch>
        </p:blipFill>
        <p:spPr>
          <a:xfrm>
            <a:off x="7419975" y="3331845"/>
            <a:ext cx="3769995" cy="2515235"/>
          </a:xfrm>
          <a:prstGeom prst="rect">
            <a:avLst/>
          </a:prstGeom>
        </p:spPr>
      </p:pic>
      <p:sp>
        <p:nvSpPr>
          <p:cNvPr id="6" name="文本框 5"/>
          <p:cNvSpPr txBox="1"/>
          <p:nvPr/>
        </p:nvSpPr>
        <p:spPr>
          <a:xfrm>
            <a:off x="500380" y="2715260"/>
            <a:ext cx="5719445" cy="922020"/>
          </a:xfrm>
          <a:prstGeom prst="rect">
            <a:avLst/>
          </a:prstGeom>
          <a:noFill/>
        </p:spPr>
        <p:txBody>
          <a:bodyPr wrap="square" rtlCol="0">
            <a:spAutoFit/>
          </a:bodyPr>
          <a:lstStyle/>
          <a:p>
            <a:r>
              <a:rPr lang="zh-CN" altLang="en-US" b="1" dirty="0"/>
              <a:t>（</a:t>
            </a:r>
            <a:r>
              <a:rPr lang="en-US" altLang="zh-CN" b="1" dirty="0"/>
              <a:t>2</a:t>
            </a:r>
            <a:r>
              <a:rPr lang="zh-CN" altLang="en-US" b="1" dirty="0"/>
              <a:t>）现实世界的交通需求</a:t>
            </a:r>
            <a:endParaRPr lang="en-US" altLang="zh-CN" b="1" dirty="0"/>
          </a:p>
          <a:p>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对路口录像。根据视频，我们手动统计</a:t>
            </a:r>
            <a:r>
              <a:rPr lang="zh-CN" altLang="zh-CN" sz="1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超车车辆</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，并计算</a:t>
            </a:r>
            <a:r>
              <a:rPr lang="zh-CN" altLang="zh-CN" sz="1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交通需求</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和</a:t>
            </a:r>
            <a:r>
              <a:rPr lang="zh-CN" altLang="zh-CN" sz="1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转弯率</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，作为模型的</a:t>
            </a:r>
            <a:r>
              <a:rPr lang="zh-CN" altLang="zh-CN" sz="1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输入</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dirty="0"/>
          </a:p>
        </p:txBody>
      </p:sp>
      <p:sp>
        <p:nvSpPr>
          <p:cNvPr id="21" name="文本框 20"/>
          <p:cNvSpPr txBox="1"/>
          <p:nvPr/>
        </p:nvSpPr>
        <p:spPr>
          <a:xfrm>
            <a:off x="577215" y="4083685"/>
            <a:ext cx="5525770" cy="1753235"/>
          </a:xfrm>
          <a:prstGeom prst="rect">
            <a:avLst/>
          </a:prstGeom>
          <a:noFill/>
        </p:spPr>
        <p:txBody>
          <a:bodyPr wrap="square" rtlCol="0">
            <a:spAutoFit/>
          </a:bodyPr>
          <a:lstStyle/>
          <a:p>
            <a:r>
              <a:rPr lang="zh-CN" altLang="en-US" b="1" dirty="0"/>
              <a:t>（</a:t>
            </a:r>
            <a:r>
              <a:rPr lang="en-US" altLang="zh-CN" b="1" dirty="0"/>
              <a:t>3</a:t>
            </a:r>
            <a:r>
              <a:rPr lang="zh-CN" altLang="en-US" b="1" dirty="0"/>
              <a:t>）实验配置</a:t>
            </a:r>
            <a:endParaRPr lang="en-US" altLang="zh-CN" b="1" dirty="0"/>
          </a:p>
          <a:p>
            <a:r>
              <a:rPr lang="en-US" altLang="zh-CN" dirty="0"/>
              <a:t>        1</a:t>
            </a:r>
            <a:r>
              <a:rPr lang="zh-CN" altLang="en-US" dirty="0"/>
              <a:t>）方式：伪造车辆轨迹信息数据，与其他</a:t>
            </a:r>
            <a:r>
              <a:rPr lang="en-US" altLang="zh-CN" dirty="0"/>
              <a:t>BSM</a:t>
            </a:r>
            <a:r>
              <a:rPr lang="zh-CN" altLang="en-US" dirty="0"/>
              <a:t>消息合并。</a:t>
            </a:r>
            <a:endParaRPr lang="en-US" altLang="zh-CN" dirty="0"/>
          </a:p>
          <a:p>
            <a:r>
              <a:rPr lang="en-US" altLang="zh-CN" dirty="0"/>
              <a:t>        2</a:t>
            </a:r>
            <a:r>
              <a:rPr lang="zh-CN" altLang="en-US" dirty="0"/>
              <a:t>）策略：</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使用不同的随机种子进行三次一小时的实验。针对</a:t>
            </a:r>
            <a:r>
              <a:rPr lang="en-US" altLang="zh-CN" sz="1800" dirty="0">
                <a:solidFill>
                  <a:srgbClr val="231F20"/>
                </a:solidFill>
                <a:effectLst/>
                <a:latin typeface="Times New Roman" panose="02020603050405020304" pitchFamily="18" charset="0"/>
                <a:ea typeface="宋体" panose="02010600030101010101" pitchFamily="2" charset="-122"/>
              </a:rPr>
              <a:t>I-SIG</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系统中的每个信号规划</a:t>
            </a:r>
            <a:r>
              <a:rPr lang="zh-CN" altLang="zh-CN" sz="1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连续发起攻击</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anim calcmode="lin" valueType="num">
                                      <p:cBhvr>
                                        <p:cTn id="14" dur="500" fill="hold"/>
                                        <p:tgtEl>
                                          <p:spTgt spid="4"/>
                                        </p:tgtEl>
                                        <p:attrNameLst>
                                          <p:attrName>ppt_x</p:attrName>
                                        </p:attrNameLst>
                                      </p:cBhvr>
                                      <p:tavLst>
                                        <p:tav tm="0">
                                          <p:val>
                                            <p:strVal val="#ppt_x"/>
                                          </p:val>
                                        </p:tav>
                                        <p:tav tm="100000">
                                          <p:val>
                                            <p:strVal val="#ppt_x"/>
                                          </p:val>
                                        </p:tav>
                                      </p:tavLst>
                                    </p:anim>
                                    <p:anim calcmode="lin" valueType="num">
                                      <p:cBhvr>
                                        <p:cTn id="15" dur="500" fill="hold"/>
                                        <p:tgtEl>
                                          <p:spTgt spid="4"/>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anim calcmode="lin" valueType="num">
                                      <p:cBhvr>
                                        <p:cTn id="20" dur="500" fill="hold"/>
                                        <p:tgtEl>
                                          <p:spTgt spid="6"/>
                                        </p:tgtEl>
                                        <p:attrNameLst>
                                          <p:attrName>ppt_x</p:attrName>
                                        </p:attrNameLst>
                                      </p:cBhvr>
                                      <p:tavLst>
                                        <p:tav tm="0">
                                          <p:val>
                                            <p:strVal val="#ppt_x"/>
                                          </p:val>
                                        </p:tav>
                                        <p:tav tm="100000">
                                          <p:val>
                                            <p:strVal val="#ppt_x"/>
                                          </p:val>
                                        </p:tav>
                                      </p:tavLst>
                                    </p:anim>
                                    <p:anim calcmode="lin" valueType="num">
                                      <p:cBhvr>
                                        <p:cTn id="21" dur="500" fill="hold"/>
                                        <p:tgtEl>
                                          <p:spTgt spid="6"/>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grpId="0" nodeType="after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anim calcmode="lin" valueType="num">
                                      <p:cBhvr>
                                        <p:cTn id="26" dur="500" fill="hold"/>
                                        <p:tgtEl>
                                          <p:spTgt spid="21"/>
                                        </p:tgtEl>
                                        <p:attrNameLst>
                                          <p:attrName>ppt_x</p:attrName>
                                        </p:attrNameLst>
                                      </p:cBhvr>
                                      <p:tavLst>
                                        <p:tav tm="0">
                                          <p:val>
                                            <p:strVal val="#ppt_x"/>
                                          </p:val>
                                        </p:tav>
                                        <p:tav tm="100000">
                                          <p:val>
                                            <p:strVal val="#ppt_x"/>
                                          </p:val>
                                        </p:tav>
                                      </p:tavLst>
                                    </p:anim>
                                    <p:anim calcmode="lin" valueType="num">
                                      <p:cBhvr>
                                        <p:cTn id="27" dur="5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6" grpId="0"/>
      <p:bldP spid="2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3"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860172" y="106820"/>
            <a:ext cx="8240924" cy="707886"/>
          </a:xfrm>
          <a:prstGeom prst="rect">
            <a:avLst/>
          </a:prstGeom>
          <a:noFill/>
        </p:spPr>
        <p:txBody>
          <a:bodyPr wrap="square" rtlCol="0">
            <a:spAutoFit/>
          </a:bodyPr>
          <a:lstStyle/>
          <a:p>
            <a:r>
              <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rPr>
              <a:t>攻击评估</a:t>
            </a:r>
            <a:r>
              <a:rPr lang="en-US" altLang="zh-CN"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rPr>
              <a:t>(Attack Evaluation)</a:t>
            </a:r>
            <a:endPar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文本框 1"/>
          <p:cNvSpPr txBox="1"/>
          <p:nvPr/>
        </p:nvSpPr>
        <p:spPr>
          <a:xfrm>
            <a:off x="577048" y="964993"/>
            <a:ext cx="4208013" cy="369332"/>
          </a:xfrm>
          <a:prstGeom prst="rect">
            <a:avLst/>
          </a:prstGeom>
          <a:noFill/>
        </p:spPr>
        <p:txBody>
          <a:bodyPr wrap="square" rtlCol="0">
            <a:spAutoFit/>
          </a:bodyPr>
          <a:lstStyle/>
          <a:p>
            <a:r>
              <a:rPr lang="zh-CN" altLang="en-US" b="1" dirty="0"/>
              <a:t>一、评估设置（攻击的前期准备）</a:t>
            </a:r>
          </a:p>
        </p:txBody>
      </p:sp>
      <p:sp>
        <p:nvSpPr>
          <p:cNvPr id="21" name="文本框 20"/>
          <p:cNvSpPr txBox="1"/>
          <p:nvPr/>
        </p:nvSpPr>
        <p:spPr>
          <a:xfrm>
            <a:off x="782320" y="1711960"/>
            <a:ext cx="4193540" cy="3692525"/>
          </a:xfrm>
          <a:prstGeom prst="rect">
            <a:avLst/>
          </a:prstGeom>
          <a:noFill/>
        </p:spPr>
        <p:txBody>
          <a:bodyPr wrap="square" rtlCol="0">
            <a:spAutoFit/>
          </a:bodyPr>
          <a:lstStyle/>
          <a:p>
            <a:r>
              <a:rPr lang="zh-CN" altLang="en-US" b="1" dirty="0"/>
              <a:t>（</a:t>
            </a:r>
            <a:r>
              <a:rPr lang="en-US" altLang="zh-CN" b="1" dirty="0"/>
              <a:t>3</a:t>
            </a:r>
            <a:r>
              <a:rPr lang="zh-CN" altLang="en-US" b="1" dirty="0"/>
              <a:t>）实验配置</a:t>
            </a:r>
            <a:endParaRPr lang="en-US" altLang="zh-CN" b="1" dirty="0"/>
          </a:p>
          <a:p>
            <a:r>
              <a:rPr lang="en-US" altLang="zh-CN" dirty="0"/>
              <a:t>        1</a:t>
            </a:r>
            <a:r>
              <a:rPr lang="zh-CN" altLang="en-US" dirty="0"/>
              <a:t>）方式：伪造车辆轨迹信息数据，与伪造数据一起发送的</a:t>
            </a:r>
            <a:r>
              <a:rPr lang="en-US" altLang="zh-CN" dirty="0"/>
              <a:t>BSM</a:t>
            </a:r>
            <a:r>
              <a:rPr lang="zh-CN" altLang="en-US" dirty="0"/>
              <a:t>消息与其他</a:t>
            </a:r>
            <a:r>
              <a:rPr lang="en-US" altLang="zh-CN" dirty="0"/>
              <a:t>BSM</a:t>
            </a:r>
            <a:r>
              <a:rPr lang="zh-CN" altLang="en-US" dirty="0"/>
              <a:t>消息合并。</a:t>
            </a:r>
            <a:endParaRPr lang="en-US" altLang="zh-CN" dirty="0"/>
          </a:p>
          <a:p>
            <a:r>
              <a:rPr lang="en-US" altLang="zh-CN" dirty="0"/>
              <a:t>        2</a:t>
            </a:r>
            <a:r>
              <a:rPr lang="zh-CN" altLang="en-US" dirty="0"/>
              <a:t>）策略：</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我们根据上述现实世界的交通需求，使用不同的随机种子进行三次一小时的实验。在本实验中，我们针对</a:t>
            </a:r>
            <a:r>
              <a:rPr lang="en-US" altLang="zh-CN" sz="1800" dirty="0">
                <a:solidFill>
                  <a:srgbClr val="231F20"/>
                </a:solidFill>
                <a:effectLst/>
                <a:latin typeface="Times New Roman" panose="02020603050405020304" pitchFamily="18" charset="0"/>
                <a:ea typeface="宋体" panose="02010600030101010101" pitchFamily="2" charset="-122"/>
              </a:rPr>
              <a:t>I-SIG</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系统中的每个信号规划</a:t>
            </a:r>
            <a:r>
              <a:rPr lang="zh-CN" altLang="zh-CN" sz="1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连续发起攻击</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。这与漏洞分析中的实验不同，在漏洞分析中，攻击分别针对每个快照发起。相比之下，这种连续攻击更接近真实世界的攻击情况</a:t>
            </a:r>
            <a:r>
              <a:rPr lang="zh-CN" altLang="en-US"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（更容易造成累计供给效应）</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en-US" altLang="zh-CN" dirty="0"/>
          </a:p>
        </p:txBody>
      </p:sp>
      <p:sp>
        <p:nvSpPr>
          <p:cNvPr id="22" name="文本框 21"/>
          <p:cNvSpPr txBox="1"/>
          <p:nvPr/>
        </p:nvSpPr>
        <p:spPr>
          <a:xfrm>
            <a:off x="7342505" y="1711960"/>
            <a:ext cx="3241675" cy="2584450"/>
          </a:xfrm>
          <a:prstGeom prst="rect">
            <a:avLst/>
          </a:prstGeom>
          <a:noFill/>
        </p:spPr>
        <p:txBody>
          <a:bodyPr wrap="square" rtlCol="0">
            <a:spAutoFit/>
          </a:bodyPr>
          <a:lstStyle/>
          <a:p>
            <a:r>
              <a:rPr lang="zh-CN" altLang="en-US" b="1" dirty="0"/>
              <a:t>（</a:t>
            </a:r>
            <a:r>
              <a:rPr lang="en-US" altLang="zh-CN" b="1" dirty="0"/>
              <a:t>4</a:t>
            </a:r>
            <a:r>
              <a:rPr lang="zh-CN" altLang="en-US" b="1" dirty="0"/>
              <a:t>）攻击有效性测量指标</a:t>
            </a:r>
            <a:endParaRPr lang="en-US" altLang="zh-CN" b="1" dirty="0"/>
          </a:p>
          <a:p>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在评估中，我们使用</a:t>
            </a:r>
            <a:r>
              <a:rPr lang="en-US" altLang="zh-CN" sz="1800" dirty="0">
                <a:solidFill>
                  <a:srgbClr val="231F20"/>
                </a:solidFill>
                <a:effectLst/>
                <a:latin typeface="Times New Roman" panose="02020603050405020304" pitchFamily="18" charset="0"/>
                <a:ea typeface="宋体" panose="02010600030101010101" pitchFamily="2" charset="-122"/>
              </a:rPr>
              <a:t>VISSIM</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输出的每辆车的轨迹直接测量车辆行驶延迟。为了计算每辆车的延误，我们从车辆的实际行驶时间中减去自由流行驶时间，即限速行驶时间。然后，总车辆延误计算为试验中产生的所有车辆的每辆车延误之和。</a:t>
            </a:r>
            <a:endParaRPr lang="en-US" altLang="zh-C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anim calcmode="lin" valueType="num">
                                      <p:cBhvr>
                                        <p:cTn id="14" dur="500" fill="hold"/>
                                        <p:tgtEl>
                                          <p:spTgt spid="21"/>
                                        </p:tgtEl>
                                        <p:attrNameLst>
                                          <p:attrName>ppt_x</p:attrName>
                                        </p:attrNameLst>
                                      </p:cBhvr>
                                      <p:tavLst>
                                        <p:tav tm="0">
                                          <p:val>
                                            <p:strVal val="#ppt_x"/>
                                          </p:val>
                                        </p:tav>
                                        <p:tav tm="100000">
                                          <p:val>
                                            <p:strVal val="#ppt_x"/>
                                          </p:val>
                                        </p:tav>
                                      </p:tavLst>
                                    </p:anim>
                                    <p:anim calcmode="lin" valueType="num">
                                      <p:cBhvr>
                                        <p:cTn id="15" dur="500" fill="hold"/>
                                        <p:tgtEl>
                                          <p:spTgt spid="21"/>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anim calcmode="lin" valueType="num">
                                      <p:cBhvr>
                                        <p:cTn id="20" dur="500" fill="hold"/>
                                        <p:tgtEl>
                                          <p:spTgt spid="22"/>
                                        </p:tgtEl>
                                        <p:attrNameLst>
                                          <p:attrName>ppt_x</p:attrName>
                                        </p:attrNameLst>
                                      </p:cBhvr>
                                      <p:tavLst>
                                        <p:tav tm="0">
                                          <p:val>
                                            <p:strVal val="#ppt_x"/>
                                          </p:val>
                                        </p:tav>
                                        <p:tav tm="100000">
                                          <p:val>
                                            <p:strVal val="#ppt_x"/>
                                          </p:val>
                                        </p:tav>
                                      </p:tavLst>
                                    </p:anim>
                                    <p:anim calcmode="lin" valueType="num">
                                      <p:cBhvr>
                                        <p:cTn id="21" dur="5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1" grpId="0"/>
      <p:bldP spid="2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947463" y="131011"/>
            <a:ext cx="8240924" cy="707886"/>
          </a:xfrm>
          <a:prstGeom prst="rect">
            <a:avLst/>
          </a:prstGeom>
          <a:noFill/>
        </p:spPr>
        <p:txBody>
          <a:bodyPr wrap="square" rtlCol="0">
            <a:spAutoFit/>
          </a:bodyPr>
          <a:lstStyle/>
          <a:p>
            <a:r>
              <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rPr>
              <a:t>攻击评估</a:t>
            </a:r>
            <a:r>
              <a:rPr lang="en-US" altLang="zh-CN"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rPr>
              <a:t>(Attack Evaluation)</a:t>
            </a:r>
            <a:endPar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 name="直接连接符 2"/>
          <p:cNvCxnSpPr/>
          <p:nvPr/>
        </p:nvCxnSpPr>
        <p:spPr>
          <a:xfrm>
            <a:off x="860172" y="3637280"/>
            <a:ext cx="0" cy="873760"/>
          </a:xfrm>
          <a:prstGeom prst="line">
            <a:avLst/>
          </a:prstGeom>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77048" y="964993"/>
            <a:ext cx="4208013" cy="369332"/>
          </a:xfrm>
          <a:prstGeom prst="rect">
            <a:avLst/>
          </a:prstGeom>
          <a:noFill/>
        </p:spPr>
        <p:txBody>
          <a:bodyPr wrap="square" rtlCol="0">
            <a:spAutoFit/>
          </a:bodyPr>
          <a:lstStyle/>
          <a:p>
            <a:r>
              <a:rPr lang="zh-CN" altLang="en-US" b="1" dirty="0"/>
              <a:t>二、测试结果</a:t>
            </a:r>
          </a:p>
        </p:txBody>
      </p:sp>
      <p:pic>
        <p:nvPicPr>
          <p:cNvPr id="5" name="图片 4"/>
          <p:cNvPicPr>
            <a:picLocks noChangeAspect="1"/>
          </p:cNvPicPr>
          <p:nvPr/>
        </p:nvPicPr>
        <p:blipFill>
          <a:blip r:embed="rId4"/>
          <a:stretch>
            <a:fillRect/>
          </a:stretch>
        </p:blipFill>
        <p:spPr>
          <a:xfrm>
            <a:off x="1856793" y="1468725"/>
            <a:ext cx="7996334" cy="1292110"/>
          </a:xfrm>
          <a:prstGeom prst="rect">
            <a:avLst/>
          </a:prstGeom>
        </p:spPr>
      </p:pic>
      <p:sp>
        <p:nvSpPr>
          <p:cNvPr id="7" name="文本框 6"/>
          <p:cNvSpPr txBox="1"/>
          <p:nvPr/>
        </p:nvSpPr>
        <p:spPr>
          <a:xfrm>
            <a:off x="1319530" y="3802380"/>
            <a:ext cx="9070340" cy="1840230"/>
          </a:xfrm>
          <a:prstGeom prst="rect">
            <a:avLst/>
          </a:prstGeom>
          <a:noFill/>
        </p:spPr>
        <p:txBody>
          <a:bodyPr wrap="square" rtlCol="0">
            <a:spAutoFit/>
          </a:bodyPr>
          <a:lstStyle/>
          <a:p>
            <a:pPr marR="515620" lvl="1" algn="just">
              <a:lnSpc>
                <a:spcPct val="95000"/>
              </a:lnSpc>
              <a:spcBef>
                <a:spcPts val="615"/>
              </a:spcBef>
              <a:spcAft>
                <a:spcPts val="0"/>
              </a:spcAft>
              <a:buClr>
                <a:srgbClr val="231F20"/>
              </a:buClr>
              <a:buSzPts val="1000"/>
              <a:tabLst>
                <a:tab pos="398780" algn="l"/>
              </a:tabLst>
            </a:pPr>
            <a:r>
              <a:rPr lang="zh-CN" altLang="en-US" dirty="0"/>
              <a:t>（</a:t>
            </a:r>
            <a:r>
              <a:rPr lang="en-US" altLang="zh-CN" dirty="0"/>
              <a:t>1</a:t>
            </a:r>
            <a:r>
              <a:rPr lang="zh-CN" altLang="en-US" dirty="0"/>
              <a:t>）</a:t>
            </a:r>
            <a:r>
              <a:rPr lang="zh-CN" altLang="zh-CN" sz="1800" i="1"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利用</a:t>
            </a:r>
            <a:r>
              <a:rPr lang="en-US" altLang="zh-CN" sz="1800" i="1" dirty="0">
                <a:solidFill>
                  <a:srgbClr val="231F20"/>
                </a:solidFill>
                <a:effectLst/>
                <a:latin typeface="Times New Roman" panose="02020603050405020304" pitchFamily="18" charset="0"/>
                <a:ea typeface="Times New Roman" panose="02020603050405020304" pitchFamily="18" charset="0"/>
                <a:cs typeface="Times New Roman" panose="02020603050405020304" pitchFamily="18" charset="0"/>
              </a:rPr>
              <a:t>E1</a:t>
            </a:r>
            <a:r>
              <a:rPr lang="zh-CN" altLang="zh-CN" sz="1800" i="1"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第</a:t>
            </a:r>
            <a:r>
              <a:rPr lang="en-US" altLang="zh-CN" sz="1800" dirty="0">
                <a:solidFill>
                  <a:srgbClr val="231F20"/>
                </a:solidFill>
                <a:effectLst/>
                <a:latin typeface="Times New Roman" panose="02020603050405020304" pitchFamily="18" charset="0"/>
                <a:ea typeface="Times New Roman" panose="02020603050405020304" pitchFamily="18" charset="0"/>
                <a:cs typeface="Times New Roman" panose="02020603050405020304" pitchFamily="18" charset="0"/>
              </a:rPr>
              <a:t>2</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231F20"/>
                </a:solidFill>
                <a:effectLst/>
                <a:latin typeface="Times New Roman" panose="02020603050405020304" pitchFamily="18" charset="0"/>
                <a:ea typeface="Times New Roman" panose="02020603050405020304" pitchFamily="18" charset="0"/>
                <a:cs typeface="Times New Roman" panose="02020603050405020304" pitchFamily="18" charset="0"/>
              </a:rPr>
              <a:t>4</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dirty="0">
                <a:solidFill>
                  <a:srgbClr val="231F20"/>
                </a:solidFill>
                <a:effectLst/>
                <a:latin typeface="Times New Roman" panose="02020603050405020304" pitchFamily="18" charset="0"/>
                <a:ea typeface="Times New Roman" panose="02020603050405020304" pitchFamily="18" charset="0"/>
                <a:cs typeface="Times New Roman" panose="02020603050405020304" pitchFamily="18" charset="0"/>
              </a:rPr>
              <a:t>6</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和</a:t>
            </a:r>
            <a:r>
              <a:rPr lang="en-US" altLang="zh-CN" sz="1800" dirty="0">
                <a:solidFill>
                  <a:srgbClr val="231F20"/>
                </a:solidFill>
                <a:effectLst/>
                <a:latin typeface="Times New Roman" panose="02020603050405020304" pitchFamily="18" charset="0"/>
                <a:ea typeface="Times New Roman" panose="02020603050405020304" pitchFamily="18" charset="0"/>
                <a:cs typeface="Times New Roman" panose="02020603050405020304" pitchFamily="18" charset="0"/>
              </a:rPr>
              <a:t>8</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列显示了</a:t>
            </a:r>
            <a:r>
              <a:rPr lang="en-US" altLang="zh-CN" sz="1800" dirty="0">
                <a:solidFill>
                  <a:srgbClr val="231F20"/>
                </a:solidFill>
                <a:effectLst/>
                <a:latin typeface="Times New Roman" panose="02020603050405020304" pitchFamily="18" charset="0"/>
                <a:ea typeface="Times New Roman" panose="02020603050405020304" pitchFamily="18" charset="0"/>
                <a:cs typeface="Times New Roman" panose="02020603050405020304" pitchFamily="18" charset="0"/>
              </a:rPr>
              <a:t>E1</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的结果。</a:t>
            </a:r>
            <a:r>
              <a:rPr lang="en-US" altLang="zh-CN" sz="1800" dirty="0">
                <a:solidFill>
                  <a:srgbClr val="231F20"/>
                </a:solidFill>
                <a:effectLst/>
                <a:latin typeface="Times New Roman" panose="02020603050405020304" pitchFamily="18" charset="0"/>
                <a:ea typeface="Times New Roman" panose="02020603050405020304" pitchFamily="18" charset="0"/>
                <a:cs typeface="Times New Roman" panose="02020603050405020304" pitchFamily="18" charset="0"/>
              </a:rPr>
              <a:t>E1</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能够在所有情况下增加总延迟的</a:t>
            </a:r>
            <a:r>
              <a:rPr lang="en-US" altLang="zh-CN" sz="1800" dirty="0">
                <a:solidFill>
                  <a:srgbClr val="231F20"/>
                </a:solidFill>
                <a:effectLst/>
                <a:latin typeface="Times New Roman" panose="02020603050405020304" pitchFamily="18" charset="0"/>
                <a:ea typeface="Times New Roman" panose="02020603050405020304" pitchFamily="18" charset="0"/>
                <a:cs typeface="Times New Roman" panose="02020603050405020304" pitchFamily="18" charset="0"/>
              </a:rPr>
              <a:t>60%</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以上，</a:t>
            </a:r>
          </a:p>
          <a:p>
            <a:pPr marR="515620" lvl="1" algn="just">
              <a:lnSpc>
                <a:spcPct val="95000"/>
              </a:lnSpc>
              <a:spcBef>
                <a:spcPts val="615"/>
              </a:spcBef>
              <a:spcAft>
                <a:spcPts val="0"/>
              </a:spcAft>
              <a:buClr>
                <a:srgbClr val="231F20"/>
              </a:buClr>
              <a:buSzPts val="1000"/>
              <a:tabLst>
                <a:tab pos="398780" algn="l"/>
              </a:tabLst>
            </a:pP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当</a:t>
            </a:r>
            <a:r>
              <a:rPr lang="en-US" altLang="zh-CN" sz="1800" dirty="0">
                <a:solidFill>
                  <a:srgbClr val="231F20"/>
                </a:solidFill>
                <a:effectLst/>
                <a:latin typeface="Times New Roman" panose="02020603050405020304" pitchFamily="18" charset="0"/>
                <a:ea typeface="Times New Roman" panose="02020603050405020304" pitchFamily="18" charset="0"/>
                <a:cs typeface="Times New Roman" panose="02020603050405020304" pitchFamily="18" charset="0"/>
              </a:rPr>
              <a:t>PR</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为</a:t>
            </a:r>
            <a:r>
              <a:rPr lang="en-US" altLang="zh-CN" sz="1800" dirty="0">
                <a:solidFill>
                  <a:srgbClr val="231F20"/>
                </a:solidFill>
                <a:effectLst/>
                <a:latin typeface="Times New Roman" panose="02020603050405020304" pitchFamily="18" charset="0"/>
                <a:ea typeface="Times New Roman" panose="02020603050405020304" pitchFamily="18" charset="0"/>
                <a:cs typeface="Times New Roman" panose="02020603050405020304" pitchFamily="18" charset="0"/>
              </a:rPr>
              <a:t>25%</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时，我们发现</a:t>
            </a:r>
            <a:r>
              <a:rPr lang="en-US" altLang="zh-CN" sz="1800" dirty="0">
                <a:solidFill>
                  <a:srgbClr val="231F20"/>
                </a:solidFill>
                <a:effectLst/>
                <a:latin typeface="Times New Roman" panose="02020603050405020304" pitchFamily="18" charset="0"/>
                <a:ea typeface="Times New Roman" panose="02020603050405020304" pitchFamily="18" charset="0"/>
                <a:cs typeface="Times New Roman" panose="02020603050405020304" pitchFamily="18" charset="0"/>
              </a:rPr>
              <a:t>EVLS</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算法中</a:t>
            </a:r>
            <a:r>
              <a:rPr lang="zh-CN" altLang="zh-CN" sz="1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未装备车辆估计的误差</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大于一般交叉口设置中的误差，导致攻击有效性降低。</a:t>
            </a:r>
          </a:p>
          <a:p>
            <a:pPr marR="515620" lvl="1" algn="just">
              <a:lnSpc>
                <a:spcPct val="95000"/>
              </a:lnSpc>
              <a:spcBef>
                <a:spcPts val="615"/>
              </a:spcBef>
              <a:spcAft>
                <a:spcPts val="0"/>
              </a:spcAft>
              <a:buClr>
                <a:srgbClr val="231F20"/>
              </a:buClr>
              <a:buSzPts val="1000"/>
              <a:tabLst>
                <a:tab pos="398780" algn="l"/>
              </a:tabLst>
            </a:pP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然而，总延误增加百分比仍然很高。</a:t>
            </a:r>
            <a:endParaRPr lang="zh-CN" altLang="zh-C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zh-CN" altLang="en-US" dirty="0"/>
          </a:p>
        </p:txBody>
      </p:sp>
      <p:sp>
        <p:nvSpPr>
          <p:cNvPr id="22" name="文本框 21"/>
          <p:cNvSpPr txBox="1"/>
          <p:nvPr/>
        </p:nvSpPr>
        <p:spPr>
          <a:xfrm>
            <a:off x="3135086" y="1845640"/>
            <a:ext cx="699796" cy="1017036"/>
          </a:xfrm>
          <a:prstGeom prst="rect">
            <a:avLst/>
          </a:prstGeom>
          <a:noFill/>
          <a:ln w="28575">
            <a:solidFill>
              <a:srgbClr val="FF0000"/>
            </a:solidFill>
          </a:ln>
        </p:spPr>
        <p:txBody>
          <a:bodyPr wrap="square" rtlCol="0">
            <a:spAutoFit/>
          </a:bodyPr>
          <a:lstStyle/>
          <a:p>
            <a:endParaRPr lang="zh-CN" altLang="en-US" dirty="0"/>
          </a:p>
        </p:txBody>
      </p:sp>
      <p:sp>
        <p:nvSpPr>
          <p:cNvPr id="25" name="文本框 24"/>
          <p:cNvSpPr txBox="1"/>
          <p:nvPr/>
        </p:nvSpPr>
        <p:spPr>
          <a:xfrm>
            <a:off x="4673860" y="1811998"/>
            <a:ext cx="699796" cy="1017036"/>
          </a:xfrm>
          <a:prstGeom prst="rect">
            <a:avLst/>
          </a:prstGeom>
          <a:noFill/>
          <a:ln w="28575">
            <a:solidFill>
              <a:srgbClr val="FF0000"/>
            </a:solidFill>
          </a:ln>
        </p:spPr>
        <p:txBody>
          <a:bodyPr wrap="square" rtlCol="0">
            <a:spAutoFit/>
          </a:bodyPr>
          <a:lstStyle/>
          <a:p>
            <a:endParaRPr lang="zh-CN" altLang="en-US" dirty="0"/>
          </a:p>
        </p:txBody>
      </p:sp>
      <p:sp>
        <p:nvSpPr>
          <p:cNvPr id="26" name="文本框 25"/>
          <p:cNvSpPr txBox="1"/>
          <p:nvPr/>
        </p:nvSpPr>
        <p:spPr>
          <a:xfrm>
            <a:off x="6468448" y="1839528"/>
            <a:ext cx="699796" cy="1017036"/>
          </a:xfrm>
          <a:prstGeom prst="rect">
            <a:avLst/>
          </a:prstGeom>
          <a:noFill/>
          <a:ln w="28575">
            <a:solidFill>
              <a:srgbClr val="FF0000"/>
            </a:solidFill>
          </a:ln>
        </p:spPr>
        <p:txBody>
          <a:bodyPr wrap="square" rtlCol="0">
            <a:spAutoFit/>
          </a:bodyPr>
          <a:lstStyle/>
          <a:p>
            <a:endParaRPr lang="zh-CN" altLang="en-US" dirty="0"/>
          </a:p>
        </p:txBody>
      </p:sp>
      <p:sp>
        <p:nvSpPr>
          <p:cNvPr id="27" name="文本框 21"/>
          <p:cNvSpPr txBox="1"/>
          <p:nvPr/>
        </p:nvSpPr>
        <p:spPr>
          <a:xfrm>
            <a:off x="8143293" y="1839528"/>
            <a:ext cx="699796" cy="1017036"/>
          </a:xfrm>
          <a:prstGeom prst="rect">
            <a:avLst/>
          </a:prstGeom>
          <a:noFill/>
          <a:ln w="28575">
            <a:solidFill>
              <a:schemeClr val="accent1"/>
            </a:solid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anim calcmode="lin" valueType="num">
                                      <p:cBhvr>
                                        <p:cTn id="14" dur="500" fill="hold"/>
                                        <p:tgtEl>
                                          <p:spTgt spid="5"/>
                                        </p:tgtEl>
                                        <p:attrNameLst>
                                          <p:attrName>ppt_x</p:attrName>
                                        </p:attrNameLst>
                                      </p:cBhvr>
                                      <p:tavLst>
                                        <p:tav tm="0">
                                          <p:val>
                                            <p:strVal val="#ppt_x"/>
                                          </p:val>
                                        </p:tav>
                                        <p:tav tm="100000">
                                          <p:val>
                                            <p:strVal val="#ppt_x"/>
                                          </p:val>
                                        </p:tav>
                                      </p:tavLst>
                                    </p:anim>
                                    <p:anim calcmode="lin" valueType="num">
                                      <p:cBhvr>
                                        <p:cTn id="15" dur="5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anim calcmode="lin" valueType="num">
                                      <p:cBhvr>
                                        <p:cTn id="20" dur="500" fill="hold"/>
                                        <p:tgtEl>
                                          <p:spTgt spid="7"/>
                                        </p:tgtEl>
                                        <p:attrNameLst>
                                          <p:attrName>ppt_x</p:attrName>
                                        </p:attrNameLst>
                                      </p:cBhvr>
                                      <p:tavLst>
                                        <p:tav tm="0">
                                          <p:val>
                                            <p:strVal val="#ppt_x"/>
                                          </p:val>
                                        </p:tav>
                                        <p:tav tm="100000">
                                          <p:val>
                                            <p:strVal val="#ppt_x"/>
                                          </p:val>
                                        </p:tav>
                                      </p:tavLst>
                                    </p:anim>
                                    <p:anim calcmode="lin" valueType="num">
                                      <p:cBhvr>
                                        <p:cTn id="21" dur="5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grpId="0"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anim calcmode="lin" valueType="num">
                                      <p:cBhvr>
                                        <p:cTn id="26" dur="500" fill="hold"/>
                                        <p:tgtEl>
                                          <p:spTgt spid="22"/>
                                        </p:tgtEl>
                                        <p:attrNameLst>
                                          <p:attrName>ppt_x</p:attrName>
                                        </p:attrNameLst>
                                      </p:cBhvr>
                                      <p:tavLst>
                                        <p:tav tm="0">
                                          <p:val>
                                            <p:strVal val="#ppt_x"/>
                                          </p:val>
                                        </p:tav>
                                        <p:tav tm="100000">
                                          <p:val>
                                            <p:strVal val="#ppt_x"/>
                                          </p:val>
                                        </p:tav>
                                      </p:tavLst>
                                    </p:anim>
                                    <p:anim calcmode="lin" valueType="num">
                                      <p:cBhvr>
                                        <p:cTn id="27" dur="500" fill="hold"/>
                                        <p:tgtEl>
                                          <p:spTgt spid="22"/>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anim calcmode="lin" valueType="num">
                                      <p:cBhvr>
                                        <p:cTn id="32" dur="500" fill="hold"/>
                                        <p:tgtEl>
                                          <p:spTgt spid="25"/>
                                        </p:tgtEl>
                                        <p:attrNameLst>
                                          <p:attrName>ppt_x</p:attrName>
                                        </p:attrNameLst>
                                      </p:cBhvr>
                                      <p:tavLst>
                                        <p:tav tm="0">
                                          <p:val>
                                            <p:strVal val="#ppt_x"/>
                                          </p:val>
                                        </p:tav>
                                        <p:tav tm="100000">
                                          <p:val>
                                            <p:strVal val="#ppt_x"/>
                                          </p:val>
                                        </p:tav>
                                      </p:tavLst>
                                    </p:anim>
                                    <p:anim calcmode="lin" valueType="num">
                                      <p:cBhvr>
                                        <p:cTn id="33" dur="500" fill="hold"/>
                                        <p:tgtEl>
                                          <p:spTgt spid="25"/>
                                        </p:tgtEl>
                                        <p:attrNameLst>
                                          <p:attrName>ppt_y</p:attrName>
                                        </p:attrNameLst>
                                      </p:cBhvr>
                                      <p:tavLst>
                                        <p:tav tm="0">
                                          <p:val>
                                            <p:strVal val="#ppt_y+.1"/>
                                          </p:val>
                                        </p:tav>
                                        <p:tav tm="100000">
                                          <p:val>
                                            <p:strVal val="#ppt_y"/>
                                          </p:val>
                                        </p:tav>
                                      </p:tavLst>
                                    </p:anim>
                                  </p:childTnLst>
                                </p:cTn>
                              </p:par>
                            </p:childTnLst>
                          </p:cTn>
                        </p:par>
                        <p:par>
                          <p:cTn id="34" fill="hold">
                            <p:stCondLst>
                              <p:cond delay="2500"/>
                            </p:stCondLst>
                            <p:childTnLst>
                              <p:par>
                                <p:cTn id="35" presetID="42" presetClass="entr" presetSubtype="0"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anim calcmode="lin" valueType="num">
                                      <p:cBhvr>
                                        <p:cTn id="38" dur="500" fill="hold"/>
                                        <p:tgtEl>
                                          <p:spTgt spid="26"/>
                                        </p:tgtEl>
                                        <p:attrNameLst>
                                          <p:attrName>ppt_x</p:attrName>
                                        </p:attrNameLst>
                                      </p:cBhvr>
                                      <p:tavLst>
                                        <p:tav tm="0">
                                          <p:val>
                                            <p:strVal val="#ppt_x"/>
                                          </p:val>
                                        </p:tav>
                                        <p:tav tm="100000">
                                          <p:val>
                                            <p:strVal val="#ppt_x"/>
                                          </p:val>
                                        </p:tav>
                                      </p:tavLst>
                                    </p:anim>
                                    <p:anim calcmode="lin" valueType="num">
                                      <p:cBhvr>
                                        <p:cTn id="39" dur="500" fill="hold"/>
                                        <p:tgtEl>
                                          <p:spTgt spid="26"/>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42" presetClass="entr" presetSubtype="0"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anim calcmode="lin" valueType="num">
                                      <p:cBhvr>
                                        <p:cTn id="44" dur="500" fill="hold"/>
                                        <p:tgtEl>
                                          <p:spTgt spid="27"/>
                                        </p:tgtEl>
                                        <p:attrNameLst>
                                          <p:attrName>ppt_x</p:attrName>
                                        </p:attrNameLst>
                                      </p:cBhvr>
                                      <p:tavLst>
                                        <p:tav tm="0">
                                          <p:val>
                                            <p:strVal val="#ppt_x"/>
                                          </p:val>
                                        </p:tav>
                                        <p:tav tm="100000">
                                          <p:val>
                                            <p:strVal val="#ppt_x"/>
                                          </p:val>
                                        </p:tav>
                                      </p:tavLst>
                                    </p:anim>
                                    <p:anim calcmode="lin" valueType="num">
                                      <p:cBhvr>
                                        <p:cTn id="45" dur="5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xit" presetSubtype="0" fill="hold" grpId="1" nodeType="clickEffect">
                                  <p:stCondLst>
                                    <p:cond delay="0"/>
                                  </p:stCondLst>
                                  <p:childTnLst>
                                    <p:animEffect transition="out" filter="fade">
                                      <p:cBhvr>
                                        <p:cTn id="49" dur="500"/>
                                        <p:tgtEl>
                                          <p:spTgt spid="22"/>
                                        </p:tgtEl>
                                      </p:cBhvr>
                                    </p:animEffect>
                                    <p:set>
                                      <p:cBhvr>
                                        <p:cTn id="50" dur="1" fill="hold">
                                          <p:stCondLst>
                                            <p:cond delay="499"/>
                                          </p:stCondLst>
                                        </p:cTn>
                                        <p:tgtEl>
                                          <p:spTgt spid="22"/>
                                        </p:tgtEl>
                                        <p:attrNameLst>
                                          <p:attrName>style.visibility</p:attrName>
                                        </p:attrNameLst>
                                      </p:cBhvr>
                                      <p:to>
                                        <p:strVal val="hidden"/>
                                      </p:to>
                                    </p:set>
                                  </p:childTnLst>
                                </p:cTn>
                              </p:par>
                              <p:par>
                                <p:cTn id="51" presetID="10" presetClass="exit" presetSubtype="0" fill="hold" grpId="1" nodeType="withEffect">
                                  <p:stCondLst>
                                    <p:cond delay="0"/>
                                  </p:stCondLst>
                                  <p:childTnLst>
                                    <p:animEffect transition="out" filter="fade">
                                      <p:cBhvr>
                                        <p:cTn id="52" dur="500"/>
                                        <p:tgtEl>
                                          <p:spTgt spid="25"/>
                                        </p:tgtEl>
                                      </p:cBhvr>
                                    </p:animEffect>
                                    <p:set>
                                      <p:cBhvr>
                                        <p:cTn id="53" dur="1" fill="hold">
                                          <p:stCondLst>
                                            <p:cond delay="499"/>
                                          </p:stCondLst>
                                        </p:cTn>
                                        <p:tgtEl>
                                          <p:spTgt spid="25"/>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500"/>
                                        <p:tgtEl>
                                          <p:spTgt spid="27"/>
                                        </p:tgtEl>
                                      </p:cBhvr>
                                    </p:animEffect>
                                    <p:set>
                                      <p:cBhvr>
                                        <p:cTn id="56" dur="1" fill="hold">
                                          <p:stCondLst>
                                            <p:cond delay="499"/>
                                          </p:stCondLst>
                                        </p:cTn>
                                        <p:tgtEl>
                                          <p:spTgt spid="27"/>
                                        </p:tgtEl>
                                        <p:attrNameLst>
                                          <p:attrName>style.visibility</p:attrName>
                                        </p:attrNameLst>
                                      </p:cBhvr>
                                      <p:to>
                                        <p:strVal val="hidden"/>
                                      </p:to>
                                    </p:set>
                                  </p:childTnLst>
                                </p:cTn>
                              </p:par>
                              <p:par>
                                <p:cTn id="57" presetID="10" presetClass="exit" presetSubtype="0" fill="hold" grpId="1" nodeType="withEffect">
                                  <p:stCondLst>
                                    <p:cond delay="0"/>
                                  </p:stCondLst>
                                  <p:childTnLst>
                                    <p:animEffect transition="out" filter="fade">
                                      <p:cBhvr>
                                        <p:cTn id="58" dur="500"/>
                                        <p:tgtEl>
                                          <p:spTgt spid="26"/>
                                        </p:tgtEl>
                                      </p:cBhvr>
                                    </p:animEffect>
                                    <p:set>
                                      <p:cBhvr>
                                        <p:cTn id="59" dur="1" fill="hold">
                                          <p:stCondLst>
                                            <p:cond delay="499"/>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7" grpId="0"/>
      <p:bldP spid="22" grpId="0" bldLvl="0" animBg="1"/>
      <p:bldP spid="22" grpId="1" bldLvl="0" animBg="1"/>
      <p:bldP spid="25" grpId="0" bldLvl="0" animBg="1"/>
      <p:bldP spid="25" grpId="1" bldLvl="0" animBg="1"/>
      <p:bldP spid="26" grpId="0" bldLvl="0" animBg="1"/>
      <p:bldP spid="26" grpId="1" bldLvl="0" animBg="1"/>
      <p:bldP spid="27" grpId="0" bldLvl="0" animBg="1"/>
      <p:bldP spid="27" grpId="1"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947463" y="131011"/>
            <a:ext cx="8240924" cy="707886"/>
          </a:xfrm>
          <a:prstGeom prst="rect">
            <a:avLst/>
          </a:prstGeom>
          <a:noFill/>
        </p:spPr>
        <p:txBody>
          <a:bodyPr wrap="square" rtlCol="0">
            <a:spAutoFit/>
          </a:bodyPr>
          <a:lstStyle/>
          <a:p>
            <a:r>
              <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rPr>
              <a:t>攻击评估</a:t>
            </a:r>
            <a:r>
              <a:rPr lang="en-US" altLang="zh-CN"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rPr>
              <a:t>(Attack Evaluation)</a:t>
            </a:r>
            <a:endPar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577048" y="964993"/>
            <a:ext cx="4208013" cy="369332"/>
          </a:xfrm>
          <a:prstGeom prst="rect">
            <a:avLst/>
          </a:prstGeom>
          <a:noFill/>
        </p:spPr>
        <p:txBody>
          <a:bodyPr wrap="square" rtlCol="0">
            <a:spAutoFit/>
          </a:bodyPr>
          <a:lstStyle/>
          <a:p>
            <a:r>
              <a:rPr lang="zh-CN" altLang="en-US" b="1" dirty="0"/>
              <a:t>二、测试结果</a:t>
            </a:r>
          </a:p>
        </p:txBody>
      </p:sp>
      <p:pic>
        <p:nvPicPr>
          <p:cNvPr id="5" name="图片 4"/>
          <p:cNvPicPr>
            <a:picLocks noChangeAspect="1"/>
          </p:cNvPicPr>
          <p:nvPr/>
        </p:nvPicPr>
        <p:blipFill>
          <a:blip r:embed="rId4"/>
          <a:stretch>
            <a:fillRect/>
          </a:stretch>
        </p:blipFill>
        <p:spPr>
          <a:xfrm>
            <a:off x="1856793" y="1468725"/>
            <a:ext cx="7996334" cy="1292110"/>
          </a:xfrm>
          <a:prstGeom prst="rect">
            <a:avLst/>
          </a:prstGeom>
        </p:spPr>
      </p:pic>
      <p:sp>
        <p:nvSpPr>
          <p:cNvPr id="18" name="文本框 17"/>
          <p:cNvSpPr txBox="1"/>
          <p:nvPr/>
        </p:nvSpPr>
        <p:spPr>
          <a:xfrm>
            <a:off x="649605" y="3802380"/>
            <a:ext cx="9903460" cy="1931670"/>
          </a:xfrm>
          <a:prstGeom prst="rect">
            <a:avLst/>
          </a:prstGeom>
          <a:noFill/>
        </p:spPr>
        <p:txBody>
          <a:bodyPr wrap="square" rtlCol="0">
            <a:spAutoFit/>
          </a:bodyPr>
          <a:lstStyle/>
          <a:p>
            <a:pPr marR="515620" lvl="1" algn="just">
              <a:lnSpc>
                <a:spcPct val="95000"/>
              </a:lnSpc>
              <a:spcBef>
                <a:spcPts val="615"/>
              </a:spcBef>
              <a:spcAft>
                <a:spcPts val="0"/>
              </a:spcAft>
              <a:buClr>
                <a:srgbClr val="231F20"/>
              </a:buClr>
              <a:buSzPts val="1000"/>
              <a:tabLst>
                <a:tab pos="398780" algn="l"/>
              </a:tabLst>
            </a:pPr>
            <a:r>
              <a:rPr lang="zh-CN" altLang="en-US" dirty="0"/>
              <a:t>（</a:t>
            </a:r>
            <a:r>
              <a:rPr lang="en-US" altLang="zh-CN" dirty="0"/>
              <a:t>2</a:t>
            </a:r>
            <a:r>
              <a:rPr lang="zh-CN" altLang="en-US" dirty="0"/>
              <a:t>）</a:t>
            </a:r>
            <a:r>
              <a:rPr lang="en-US" altLang="zh-CN" sz="1800" dirty="0">
                <a:solidFill>
                  <a:srgbClr val="231F20"/>
                </a:solidFill>
                <a:effectLst/>
                <a:latin typeface="Times New Roman" panose="02020603050405020304" pitchFamily="18" charset="0"/>
                <a:ea typeface="宋体" panose="02010600030101010101" pitchFamily="2" charset="-122"/>
              </a:rPr>
              <a:t>E2</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的结果如第</a:t>
            </a:r>
            <a:r>
              <a:rPr lang="en-US" altLang="zh-CN" sz="1800" dirty="0">
                <a:solidFill>
                  <a:srgbClr val="231F20"/>
                </a:solidFill>
                <a:effectLst/>
                <a:latin typeface="Times New Roman" panose="02020603050405020304" pitchFamily="18" charset="0"/>
                <a:ea typeface="宋体" panose="02010600030101010101" pitchFamily="2" charset="-122"/>
              </a:rPr>
              <a:t>3</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列所示。如图所示，攻击有效性仅为</a:t>
            </a:r>
            <a:r>
              <a:rPr lang="en-US" altLang="zh-CN" sz="1800" dirty="0">
                <a:solidFill>
                  <a:srgbClr val="231F20"/>
                </a:solidFill>
                <a:effectLst/>
                <a:latin typeface="Times New Roman" panose="02020603050405020304" pitchFamily="18" charset="0"/>
                <a:ea typeface="宋体" panose="02010600030101010101" pitchFamily="2" charset="-122"/>
              </a:rPr>
              <a:t>4.8%</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，比漏洞分析中的攻击有效性低</a:t>
            </a:r>
            <a:r>
              <a:rPr lang="en-US" altLang="zh-CN" sz="1800" dirty="0">
                <a:solidFill>
                  <a:srgbClr val="231F20"/>
                </a:solidFill>
                <a:effectLst/>
                <a:latin typeface="Times New Roman" panose="02020603050405020304" pitchFamily="18" charset="0"/>
                <a:ea typeface="宋体" panose="02010600030101010101" pitchFamily="2" charset="-122"/>
              </a:rPr>
              <a:t>50%</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左右。我们发现这是因为§</a:t>
            </a:r>
            <a:r>
              <a:rPr lang="en-US" altLang="zh-CN" sz="1800" dirty="0">
                <a:solidFill>
                  <a:srgbClr val="231F20"/>
                </a:solidFill>
                <a:effectLst/>
                <a:latin typeface="Times New Roman" panose="02020603050405020304" pitchFamily="18" charset="0"/>
                <a:ea typeface="宋体" panose="02010600030101010101" pitchFamily="2" charset="-122"/>
              </a:rPr>
              <a:t>VI-B2</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中两类</a:t>
            </a:r>
            <a:r>
              <a:rPr lang="zh-CN" altLang="zh-CN" sz="1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成功的数据欺骗</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试验都</a:t>
            </a:r>
            <a:r>
              <a:rPr lang="zh-CN" altLang="zh-CN" sz="1800" dirty="0">
                <a:solidFill>
                  <a:srgbClr val="231F20"/>
                </a:solidFill>
                <a:effectLst/>
                <a:latin typeface="Tahoma" panose="020B0604030504040204" pitchFamily="34" charset="0"/>
                <a:ea typeface="宋体" panose="02010600030101010101" pitchFamily="2" charset="-122"/>
                <a:cs typeface="Times New Roman" panose="02020603050405020304" pitchFamily="18" charset="0"/>
              </a:rPr>
              <a:t>会</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在很大程度上受到攻击决策过程中</a:t>
            </a:r>
            <a:r>
              <a:rPr lang="zh-CN" altLang="zh-CN" sz="1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车辆轨迹数据预测</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错误的影响（§</a:t>
            </a:r>
            <a:r>
              <a:rPr lang="en-US" altLang="zh-CN" sz="1800" dirty="0">
                <a:solidFill>
                  <a:srgbClr val="231F20"/>
                </a:solidFill>
                <a:effectLst/>
                <a:latin typeface="Times New Roman" panose="02020603050405020304" pitchFamily="18" charset="0"/>
                <a:ea typeface="宋体" panose="02010600030101010101" pitchFamily="2" charset="-122"/>
              </a:rPr>
              <a:t>VII-A</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对于打开跳过阶段的车辆，任何在</a:t>
            </a:r>
            <a:r>
              <a:rPr lang="en-US" altLang="zh-CN" sz="1800" dirty="0">
                <a:effectLst/>
                <a:latin typeface="Times New Roman" panose="02020603050405020304" pitchFamily="18" charset="0"/>
                <a:ea typeface="宋体" panose="02010600030101010101" pitchFamily="2" charset="-122"/>
              </a:rPr>
              <a:t>5</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秒内请求该阶段的合法车辆都会使攻击效果无效。</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对于延长绿灯结束时间的灯，由于到达表中的更改，原始绿灯结束时间可能在</a:t>
            </a:r>
            <a:r>
              <a:rPr lang="en-US" altLang="zh-CN" sz="1800" dirty="0">
                <a:solidFill>
                  <a:srgbClr val="231F20"/>
                </a:solidFill>
                <a:effectLst/>
                <a:latin typeface="Times New Roman" panose="02020603050405020304" pitchFamily="18" charset="0"/>
                <a:ea typeface="宋体" panose="02010600030101010101" pitchFamily="2" charset="-122"/>
              </a:rPr>
              <a:t>5</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秒后发生变化。在这三个漏洞中，</a:t>
            </a:r>
            <a:r>
              <a:rPr lang="en-US" altLang="zh-CN" sz="1800" dirty="0">
                <a:solidFill>
                  <a:srgbClr val="231F20"/>
                </a:solidFill>
                <a:effectLst/>
                <a:latin typeface="Times New Roman" panose="02020603050405020304" pitchFamily="18" charset="0"/>
                <a:ea typeface="宋体" panose="02010600030101010101" pitchFamily="2" charset="-122"/>
              </a:rPr>
              <a:t>E2</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最依赖于交通状况，因此对我们预测中的错误更为敏感。考虑到</a:t>
            </a:r>
            <a:r>
              <a:rPr lang="en-US" altLang="zh-CN" sz="1800" dirty="0">
                <a:solidFill>
                  <a:srgbClr val="231F20"/>
                </a:solidFill>
                <a:effectLst/>
                <a:latin typeface="Times New Roman" panose="02020603050405020304" pitchFamily="18" charset="0"/>
                <a:ea typeface="宋体" panose="02010600030101010101" pitchFamily="2" charset="-122"/>
              </a:rPr>
              <a:t>E2</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也具有最低的攻击效率，因此</a:t>
            </a:r>
            <a:r>
              <a:rPr lang="zh-CN" altLang="en-US"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不再考虑</a:t>
            </a:r>
            <a:r>
              <a:rPr lang="en-US"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E2</a:t>
            </a:r>
            <a:r>
              <a:rPr lang="zh-CN" altLang="en-US"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的情况。</a:t>
            </a:r>
            <a:endParaRPr lang="zh-CN" altLang="en-US" dirty="0"/>
          </a:p>
        </p:txBody>
      </p:sp>
      <p:sp>
        <p:nvSpPr>
          <p:cNvPr id="32" name="文本框 31"/>
          <p:cNvSpPr txBox="1"/>
          <p:nvPr/>
        </p:nvSpPr>
        <p:spPr>
          <a:xfrm>
            <a:off x="3894753" y="1839528"/>
            <a:ext cx="699796" cy="1017036"/>
          </a:xfrm>
          <a:prstGeom prst="rect">
            <a:avLst/>
          </a:prstGeom>
          <a:noFill/>
          <a:ln w="28575">
            <a:solidFill>
              <a:srgbClr val="FF0000"/>
            </a:solidFill>
          </a:ln>
        </p:spPr>
        <p:txBody>
          <a:bodyPr wrap="square" rtlCol="0">
            <a:spAutoFit/>
          </a:bodyPr>
          <a:lstStyle/>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anim calcmode="lin" valueType="num">
                                      <p:cBhvr>
                                        <p:cTn id="14" dur="500" fill="hold"/>
                                        <p:tgtEl>
                                          <p:spTgt spid="5"/>
                                        </p:tgtEl>
                                        <p:attrNameLst>
                                          <p:attrName>ppt_x</p:attrName>
                                        </p:attrNameLst>
                                      </p:cBhvr>
                                      <p:tavLst>
                                        <p:tav tm="0">
                                          <p:val>
                                            <p:strVal val="#ppt_x"/>
                                          </p:val>
                                        </p:tav>
                                        <p:tav tm="100000">
                                          <p:val>
                                            <p:strVal val="#ppt_x"/>
                                          </p:val>
                                        </p:tav>
                                      </p:tavLst>
                                    </p:anim>
                                    <p:anim calcmode="lin" valueType="num">
                                      <p:cBhvr>
                                        <p:cTn id="15"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500"/>
                                        <p:tgtEl>
                                          <p:spTgt spid="18"/>
                                        </p:tgtEl>
                                      </p:cBhvr>
                                    </p:animEffect>
                                    <p:anim calcmode="lin" valueType="num">
                                      <p:cBhvr>
                                        <p:cTn id="21" dur="500" fill="hold"/>
                                        <p:tgtEl>
                                          <p:spTgt spid="18"/>
                                        </p:tgtEl>
                                        <p:attrNameLst>
                                          <p:attrName>ppt_x</p:attrName>
                                        </p:attrNameLst>
                                      </p:cBhvr>
                                      <p:tavLst>
                                        <p:tav tm="0">
                                          <p:val>
                                            <p:strVal val="#ppt_x"/>
                                          </p:val>
                                        </p:tav>
                                        <p:tav tm="100000">
                                          <p:val>
                                            <p:strVal val="#ppt_x"/>
                                          </p:val>
                                        </p:tav>
                                      </p:tavLst>
                                    </p:anim>
                                    <p:anim calcmode="lin" valueType="num">
                                      <p:cBhvr>
                                        <p:cTn id="22" dur="5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fade">
                                      <p:cBhvr>
                                        <p:cTn id="27" dur="500"/>
                                        <p:tgtEl>
                                          <p:spTgt spid="32"/>
                                        </p:tgtEl>
                                      </p:cBhvr>
                                    </p:animEffect>
                                    <p:anim calcmode="lin" valueType="num">
                                      <p:cBhvr>
                                        <p:cTn id="28" dur="500" fill="hold"/>
                                        <p:tgtEl>
                                          <p:spTgt spid="32"/>
                                        </p:tgtEl>
                                        <p:attrNameLst>
                                          <p:attrName>ppt_x</p:attrName>
                                        </p:attrNameLst>
                                      </p:cBhvr>
                                      <p:tavLst>
                                        <p:tav tm="0">
                                          <p:val>
                                            <p:strVal val="#ppt_x"/>
                                          </p:val>
                                        </p:tav>
                                        <p:tav tm="100000">
                                          <p:val>
                                            <p:strVal val="#ppt_x"/>
                                          </p:val>
                                        </p:tav>
                                      </p:tavLst>
                                    </p:anim>
                                    <p:anim calcmode="lin" valueType="num">
                                      <p:cBhvr>
                                        <p:cTn id="29" dur="5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8" grpId="0"/>
      <p:bldP spid="32" grpId="0" bldLvl="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922063" y="122756"/>
            <a:ext cx="8240924" cy="707886"/>
          </a:xfrm>
          <a:prstGeom prst="rect">
            <a:avLst/>
          </a:prstGeom>
          <a:noFill/>
        </p:spPr>
        <p:txBody>
          <a:bodyPr wrap="square" rtlCol="0">
            <a:spAutoFit/>
          </a:bodyPr>
          <a:lstStyle/>
          <a:p>
            <a:r>
              <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rPr>
              <a:t>攻击评估</a:t>
            </a:r>
            <a:r>
              <a:rPr lang="en-US" altLang="zh-CN"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rPr>
              <a:t>(Attack Evaluation)</a:t>
            </a:r>
            <a:endPar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577048" y="964993"/>
            <a:ext cx="4208013" cy="369332"/>
          </a:xfrm>
          <a:prstGeom prst="rect">
            <a:avLst/>
          </a:prstGeom>
          <a:noFill/>
        </p:spPr>
        <p:txBody>
          <a:bodyPr wrap="square" rtlCol="0">
            <a:spAutoFit/>
          </a:bodyPr>
          <a:lstStyle/>
          <a:p>
            <a:r>
              <a:rPr lang="zh-CN" altLang="en-US" b="1" dirty="0"/>
              <a:t>二、测试结果</a:t>
            </a:r>
          </a:p>
        </p:txBody>
      </p:sp>
      <p:pic>
        <p:nvPicPr>
          <p:cNvPr id="5" name="图片 4"/>
          <p:cNvPicPr>
            <a:picLocks noChangeAspect="1"/>
          </p:cNvPicPr>
          <p:nvPr/>
        </p:nvPicPr>
        <p:blipFill>
          <a:blip r:embed="rId4"/>
          <a:stretch>
            <a:fillRect/>
          </a:stretch>
        </p:blipFill>
        <p:spPr>
          <a:xfrm>
            <a:off x="1856793" y="1468725"/>
            <a:ext cx="7996334" cy="1292110"/>
          </a:xfrm>
          <a:prstGeom prst="rect">
            <a:avLst/>
          </a:prstGeom>
        </p:spPr>
      </p:pic>
      <p:sp>
        <p:nvSpPr>
          <p:cNvPr id="7" name="文本框 6"/>
          <p:cNvSpPr txBox="1"/>
          <p:nvPr/>
        </p:nvSpPr>
        <p:spPr>
          <a:xfrm>
            <a:off x="860425" y="3048000"/>
            <a:ext cx="11006455" cy="922020"/>
          </a:xfrm>
          <a:prstGeom prst="rect">
            <a:avLst/>
          </a:prstGeom>
          <a:noFill/>
        </p:spPr>
        <p:txBody>
          <a:bodyPr wrap="square" rtlCol="0">
            <a:spAutoFit/>
          </a:bodyPr>
          <a:lstStyle/>
          <a:p>
            <a:pPr marL="0" lvl="1" algn="l" defTabSz="914400">
              <a:lnSpc>
                <a:spcPct val="100000"/>
              </a:lnSpc>
              <a:spcBef>
                <a:spcPts val="555"/>
              </a:spcBef>
              <a:buClrTx/>
              <a:buSzTx/>
              <a:buFontTx/>
            </a:pPr>
            <a:r>
              <a:rPr lang="zh-CN" altLang="zh-CN"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（3）利用E3：E3的结果显示在第5、7和9列中。令当PRs为75%和50%时，平均延迟增加百分比分别为181.6%，193.3%</a:t>
            </a:r>
            <a:r>
              <a:rPr lang="zh-CN" altLang="zh-CN"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sym typeface="+mn-ea"/>
              </a:rPr>
              <a:t>和</a:t>
            </a:r>
            <a:r>
              <a:rPr lang="en-US" altLang="zh-CN"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sym typeface="+mn-ea"/>
              </a:rPr>
              <a:t>133.2</a:t>
            </a:r>
            <a:r>
              <a:rPr lang="zh-CN" altLang="zh-CN"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sym typeface="+mn-ea"/>
              </a:rPr>
              <a:t>%。</a:t>
            </a:r>
            <a:endPar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endParaRPr>
          </a:p>
          <a:p>
            <a:endParaRPr lang="zh-CN" altLang="en-US" dirty="0"/>
          </a:p>
        </p:txBody>
      </p:sp>
      <p:sp>
        <p:nvSpPr>
          <p:cNvPr id="22" name="文本框 21"/>
          <p:cNvSpPr txBox="1"/>
          <p:nvPr/>
        </p:nvSpPr>
        <p:spPr>
          <a:xfrm>
            <a:off x="5542874" y="1838070"/>
            <a:ext cx="699796" cy="1017036"/>
          </a:xfrm>
          <a:prstGeom prst="rect">
            <a:avLst/>
          </a:prstGeom>
          <a:noFill/>
          <a:ln w="28575">
            <a:solidFill>
              <a:srgbClr val="FF0000"/>
            </a:solidFill>
          </a:ln>
        </p:spPr>
        <p:txBody>
          <a:bodyPr wrap="square" rtlCol="0">
            <a:spAutoFit/>
          </a:bodyPr>
          <a:lstStyle/>
          <a:p>
            <a:endParaRPr lang="zh-CN" altLang="en-US" dirty="0"/>
          </a:p>
        </p:txBody>
      </p:sp>
      <p:sp>
        <p:nvSpPr>
          <p:cNvPr id="25" name="文本框 24"/>
          <p:cNvSpPr txBox="1"/>
          <p:nvPr/>
        </p:nvSpPr>
        <p:spPr>
          <a:xfrm>
            <a:off x="7300140" y="1838070"/>
            <a:ext cx="699796" cy="1017036"/>
          </a:xfrm>
          <a:prstGeom prst="rect">
            <a:avLst/>
          </a:prstGeom>
          <a:noFill/>
          <a:ln w="28575">
            <a:solidFill>
              <a:srgbClr val="FF0000"/>
            </a:solidFill>
          </a:ln>
        </p:spPr>
        <p:txBody>
          <a:bodyPr wrap="square" rtlCol="0">
            <a:spAutoFit/>
          </a:bodyPr>
          <a:lstStyle/>
          <a:p>
            <a:endParaRPr lang="zh-CN" altLang="en-US" dirty="0"/>
          </a:p>
        </p:txBody>
      </p:sp>
      <p:sp>
        <p:nvSpPr>
          <p:cNvPr id="26" name="文本框 25"/>
          <p:cNvSpPr txBox="1"/>
          <p:nvPr/>
        </p:nvSpPr>
        <p:spPr>
          <a:xfrm>
            <a:off x="9023684" y="1821150"/>
            <a:ext cx="699796" cy="1017036"/>
          </a:xfrm>
          <a:prstGeom prst="rect">
            <a:avLst/>
          </a:prstGeom>
          <a:noFill/>
          <a:ln w="28575">
            <a:solidFill>
              <a:srgbClr val="FF0000"/>
            </a:solidFill>
          </a:ln>
        </p:spPr>
        <p:txBody>
          <a:bodyPr wrap="square" rtlCol="0">
            <a:spAutoFit/>
          </a:bodyPr>
          <a:lstStyle/>
          <a:p>
            <a:endParaRPr lang="zh-CN" altLang="en-US" dirty="0"/>
          </a:p>
        </p:txBody>
      </p:sp>
      <p:sp>
        <p:nvSpPr>
          <p:cNvPr id="2" name="文本框 1"/>
          <p:cNvSpPr txBox="1"/>
          <p:nvPr/>
        </p:nvSpPr>
        <p:spPr>
          <a:xfrm>
            <a:off x="860425" y="4312920"/>
            <a:ext cx="11006455" cy="922020"/>
          </a:xfrm>
          <a:prstGeom prst="rect">
            <a:avLst/>
          </a:prstGeom>
          <a:noFill/>
        </p:spPr>
        <p:txBody>
          <a:bodyPr wrap="square" rtlCol="0">
            <a:spAutoFit/>
          </a:bodyPr>
          <a:lstStyle/>
          <a:p>
            <a:r>
              <a:rPr lang="en-US"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我们发现，如此显著的增加是因为持续攻击能够导致</a:t>
            </a:r>
            <a:r>
              <a:rPr lang="zh-CN" altLang="zh-CN" sz="18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攻击效果累积</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从而大大提升攻击效果。更具体地说，在五阶段规划中，由于允许规划在当前阶段延迟为某些车辆提供服务，以获得更优的长期效益，因此这些车辆将在下一个信号规划时间内再次受到攻击。如果车辆接近队列末端，可能会受到多次攻击。</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000"/>
                                        <p:tgtEl>
                                          <p:spTgt spid="22"/>
                                        </p:tgtEl>
                                      </p:cBhvr>
                                    </p:animEffect>
                                    <p:anim calcmode="lin" valueType="num">
                                      <p:cBhvr>
                                        <p:cTn id="20" dur="1000" fill="hold"/>
                                        <p:tgtEl>
                                          <p:spTgt spid="22"/>
                                        </p:tgtEl>
                                        <p:attrNameLst>
                                          <p:attrName>ppt_x</p:attrName>
                                        </p:attrNameLst>
                                      </p:cBhvr>
                                      <p:tavLst>
                                        <p:tav tm="0">
                                          <p:val>
                                            <p:strVal val="#ppt_x"/>
                                          </p:val>
                                        </p:tav>
                                        <p:tav tm="100000">
                                          <p:val>
                                            <p:strVal val="#ppt_x"/>
                                          </p:val>
                                        </p:tav>
                                      </p:tavLst>
                                    </p:anim>
                                    <p:anim calcmode="lin" valueType="num">
                                      <p:cBhvr>
                                        <p:cTn id="21" dur="1000" fill="hold"/>
                                        <p:tgtEl>
                                          <p:spTgt spid="22"/>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1000"/>
                                        <p:tgtEl>
                                          <p:spTgt spid="25"/>
                                        </p:tgtEl>
                                      </p:cBhvr>
                                    </p:animEffect>
                                    <p:anim calcmode="lin" valueType="num">
                                      <p:cBhvr>
                                        <p:cTn id="26" dur="1000" fill="hold"/>
                                        <p:tgtEl>
                                          <p:spTgt spid="25"/>
                                        </p:tgtEl>
                                        <p:attrNameLst>
                                          <p:attrName>ppt_x</p:attrName>
                                        </p:attrNameLst>
                                      </p:cBhvr>
                                      <p:tavLst>
                                        <p:tav tm="0">
                                          <p:val>
                                            <p:strVal val="#ppt_x"/>
                                          </p:val>
                                        </p:tav>
                                        <p:tav tm="100000">
                                          <p:val>
                                            <p:strVal val="#ppt_x"/>
                                          </p:val>
                                        </p:tav>
                                      </p:tavLst>
                                    </p:anim>
                                    <p:anim calcmode="lin" valueType="num">
                                      <p:cBhvr>
                                        <p:cTn id="27" dur="1000" fill="hold"/>
                                        <p:tgtEl>
                                          <p:spTgt spid="2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1000"/>
                                        <p:tgtEl>
                                          <p:spTgt spid="26"/>
                                        </p:tgtEl>
                                      </p:cBhvr>
                                    </p:animEffect>
                                    <p:anim calcmode="lin" valueType="num">
                                      <p:cBhvr>
                                        <p:cTn id="32" dur="1000" fill="hold"/>
                                        <p:tgtEl>
                                          <p:spTgt spid="26"/>
                                        </p:tgtEl>
                                        <p:attrNameLst>
                                          <p:attrName>ppt_x</p:attrName>
                                        </p:attrNameLst>
                                      </p:cBhvr>
                                      <p:tavLst>
                                        <p:tav tm="0">
                                          <p:val>
                                            <p:strVal val="#ppt_x"/>
                                          </p:val>
                                        </p:tav>
                                        <p:tav tm="100000">
                                          <p:val>
                                            <p:strVal val="#ppt_x"/>
                                          </p:val>
                                        </p:tav>
                                      </p:tavLst>
                                    </p:anim>
                                    <p:anim calcmode="lin" valueType="num">
                                      <p:cBhvr>
                                        <p:cTn id="33"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grpId="1" nodeType="clickEffect">
                                  <p:stCondLst>
                                    <p:cond delay="0"/>
                                  </p:stCondLst>
                                  <p:childTnLst>
                                    <p:animEffect transition="out" filter="fade">
                                      <p:cBhvr>
                                        <p:cTn id="37" dur="500"/>
                                        <p:tgtEl>
                                          <p:spTgt spid="22"/>
                                        </p:tgtEl>
                                      </p:cBhvr>
                                    </p:animEffect>
                                    <p:set>
                                      <p:cBhvr>
                                        <p:cTn id="38" dur="1" fill="hold">
                                          <p:stCondLst>
                                            <p:cond delay="499"/>
                                          </p:stCondLst>
                                        </p:cTn>
                                        <p:tgtEl>
                                          <p:spTgt spid="22"/>
                                        </p:tgtEl>
                                        <p:attrNameLst>
                                          <p:attrName>style.visibility</p:attrName>
                                        </p:attrNameLst>
                                      </p:cBhvr>
                                      <p:to>
                                        <p:strVal val="hidden"/>
                                      </p:to>
                                    </p:set>
                                  </p:childTnLst>
                                </p:cTn>
                              </p:par>
                              <p:par>
                                <p:cTn id="39" presetID="10" presetClass="exit" presetSubtype="0" fill="hold" grpId="1" nodeType="withEffect">
                                  <p:stCondLst>
                                    <p:cond delay="0"/>
                                  </p:stCondLst>
                                  <p:childTnLst>
                                    <p:animEffect transition="out" filter="fade">
                                      <p:cBhvr>
                                        <p:cTn id="40" dur="500"/>
                                        <p:tgtEl>
                                          <p:spTgt spid="25"/>
                                        </p:tgtEl>
                                      </p:cBhvr>
                                    </p:animEffect>
                                    <p:set>
                                      <p:cBhvr>
                                        <p:cTn id="41" dur="1" fill="hold">
                                          <p:stCondLst>
                                            <p:cond delay="499"/>
                                          </p:stCondLst>
                                        </p:cTn>
                                        <p:tgtEl>
                                          <p:spTgt spid="25"/>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26"/>
                                        </p:tgtEl>
                                      </p:cBhvr>
                                    </p:animEffect>
                                    <p:set>
                                      <p:cBhvr>
                                        <p:cTn id="44" dur="1" fill="hold">
                                          <p:stCondLst>
                                            <p:cond delay="499"/>
                                          </p:stCondLst>
                                        </p:cTn>
                                        <p:tgtEl>
                                          <p:spTgt spid="26"/>
                                        </p:tgtEl>
                                        <p:attrNameLst>
                                          <p:attrName>style.visibility</p:attrName>
                                        </p:attrNameLst>
                                      </p:cBhvr>
                                      <p:to>
                                        <p:strVal val="hidden"/>
                                      </p:to>
                                    </p:set>
                                  </p:childTnLst>
                                </p:cTn>
                              </p:par>
                            </p:childTnLst>
                          </p:cTn>
                        </p:par>
                        <p:par>
                          <p:cTn id="45" fill="hold">
                            <p:stCondLst>
                              <p:cond delay="500"/>
                            </p:stCondLst>
                            <p:childTnLst>
                              <p:par>
                                <p:cTn id="46" presetID="42" presetClass="entr" presetSubtype="0" fill="hold" grpId="0" nodeType="afterEffect">
                                  <p:stCondLst>
                                    <p:cond delay="0"/>
                                  </p:stCondLst>
                                  <p:childTnLst>
                                    <p:set>
                                      <p:cBhvr>
                                        <p:cTn id="47" dur="1" fill="hold">
                                          <p:stCondLst>
                                            <p:cond delay="0"/>
                                          </p:stCondLst>
                                        </p:cTn>
                                        <p:tgtEl>
                                          <p:spTgt spid="2"/>
                                        </p:tgtEl>
                                        <p:attrNameLst>
                                          <p:attrName>style.visibility</p:attrName>
                                        </p:attrNameLst>
                                      </p:cBhvr>
                                      <p:to>
                                        <p:strVal val="visible"/>
                                      </p:to>
                                    </p:set>
                                    <p:animEffect transition="in" filter="fade">
                                      <p:cBhvr>
                                        <p:cTn id="48" dur="500"/>
                                        <p:tgtEl>
                                          <p:spTgt spid="2"/>
                                        </p:tgtEl>
                                      </p:cBhvr>
                                    </p:animEffect>
                                    <p:anim calcmode="lin" valueType="num">
                                      <p:cBhvr>
                                        <p:cTn id="49" dur="500" fill="hold"/>
                                        <p:tgtEl>
                                          <p:spTgt spid="2"/>
                                        </p:tgtEl>
                                        <p:attrNameLst>
                                          <p:attrName>ppt_x</p:attrName>
                                        </p:attrNameLst>
                                      </p:cBhvr>
                                      <p:tavLst>
                                        <p:tav tm="0">
                                          <p:val>
                                            <p:strVal val="#ppt_x"/>
                                          </p:val>
                                        </p:tav>
                                        <p:tav tm="100000">
                                          <p:val>
                                            <p:strVal val="#ppt_x"/>
                                          </p:val>
                                        </p:tav>
                                      </p:tavLst>
                                    </p:anim>
                                    <p:anim calcmode="lin" valueType="num">
                                      <p:cBhvr>
                                        <p:cTn id="50"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2" grpId="0" bldLvl="0" animBg="1"/>
      <p:bldP spid="22" grpId="1" bldLvl="0" animBg="1"/>
      <p:bldP spid="25" grpId="0" bldLvl="0" animBg="1"/>
      <p:bldP spid="25" grpId="1" bldLvl="0" animBg="1"/>
      <p:bldP spid="26" grpId="0" bldLvl="0" animBg="1"/>
      <p:bldP spid="26" grpId="1" bldLvl="0" animBg="1"/>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4"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947463" y="131011"/>
            <a:ext cx="8240924" cy="706755"/>
          </a:xfrm>
          <a:prstGeom prst="rect">
            <a:avLst/>
          </a:prstGeom>
          <a:noFill/>
        </p:spPr>
        <p:txBody>
          <a:bodyPr wrap="square" rtlCol="0">
            <a:spAutoFit/>
          </a:bodyPr>
          <a:lstStyle/>
          <a:p>
            <a:r>
              <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sym typeface="+mn-ea"/>
              </a:rPr>
              <a:t>攻击评估</a:t>
            </a:r>
            <a:r>
              <a:rPr lang="en-US" altLang="zh-CN"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sym typeface="+mn-ea"/>
              </a:rPr>
              <a:t>(Attack Evaluation)</a:t>
            </a:r>
            <a:endPar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577048" y="964993"/>
            <a:ext cx="4208013" cy="369332"/>
          </a:xfrm>
          <a:prstGeom prst="rect">
            <a:avLst/>
          </a:prstGeom>
          <a:noFill/>
        </p:spPr>
        <p:txBody>
          <a:bodyPr wrap="square" rtlCol="0">
            <a:spAutoFit/>
          </a:bodyPr>
          <a:lstStyle/>
          <a:p>
            <a:r>
              <a:rPr lang="zh-CN" altLang="en-US" b="1" dirty="0"/>
              <a:t>三、额外结果（阻塞效应）</a:t>
            </a:r>
          </a:p>
        </p:txBody>
      </p:sp>
      <p:pic>
        <p:nvPicPr>
          <p:cNvPr id="5" name="图片 4"/>
          <p:cNvPicPr>
            <a:picLocks noChangeAspect="1"/>
          </p:cNvPicPr>
          <p:nvPr/>
        </p:nvPicPr>
        <p:blipFill rotWithShape="1">
          <a:blip r:embed="rId4"/>
          <a:srcRect l="34203"/>
          <a:stretch>
            <a:fillRect/>
          </a:stretch>
        </p:blipFill>
        <p:spPr>
          <a:xfrm>
            <a:off x="977231" y="1446321"/>
            <a:ext cx="5694156" cy="1523527"/>
          </a:xfrm>
          <a:prstGeom prst="rect">
            <a:avLst/>
          </a:prstGeom>
        </p:spPr>
      </p:pic>
      <p:cxnSp>
        <p:nvCxnSpPr>
          <p:cNvPr id="7" name="直接箭头连接符 6"/>
          <p:cNvCxnSpPr/>
          <p:nvPr/>
        </p:nvCxnSpPr>
        <p:spPr>
          <a:xfrm flipV="1">
            <a:off x="2179715" y="3067992"/>
            <a:ext cx="189045" cy="341792"/>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3" name="直接箭头连接符 22"/>
          <p:cNvCxnSpPr/>
          <p:nvPr/>
        </p:nvCxnSpPr>
        <p:spPr>
          <a:xfrm flipV="1">
            <a:off x="6001475" y="3087208"/>
            <a:ext cx="189045" cy="341792"/>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4" name="直接箭头连接符 23"/>
          <p:cNvCxnSpPr/>
          <p:nvPr/>
        </p:nvCxnSpPr>
        <p:spPr>
          <a:xfrm flipV="1">
            <a:off x="4005405" y="3065167"/>
            <a:ext cx="189045" cy="341792"/>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pic>
        <p:nvPicPr>
          <p:cNvPr id="22" name="图片 21"/>
          <p:cNvPicPr>
            <a:picLocks noChangeAspect="1"/>
          </p:cNvPicPr>
          <p:nvPr/>
        </p:nvPicPr>
        <p:blipFill>
          <a:blip r:embed="rId5"/>
          <a:stretch>
            <a:fillRect/>
          </a:stretch>
        </p:blipFill>
        <p:spPr>
          <a:xfrm>
            <a:off x="7305872" y="813047"/>
            <a:ext cx="4413270" cy="2824233"/>
          </a:xfrm>
          <a:prstGeom prst="rect">
            <a:avLst/>
          </a:prstGeom>
        </p:spPr>
      </p:pic>
      <p:sp>
        <p:nvSpPr>
          <p:cNvPr id="25" name="文本框 24"/>
          <p:cNvSpPr txBox="1"/>
          <p:nvPr/>
        </p:nvSpPr>
        <p:spPr>
          <a:xfrm>
            <a:off x="268387" y="4226318"/>
            <a:ext cx="11654928" cy="923330"/>
          </a:xfrm>
          <a:prstGeom prst="rect">
            <a:avLst/>
          </a:prstGeom>
          <a:noFill/>
        </p:spPr>
        <p:txBody>
          <a:bodyPr wrap="square" rtlCol="0">
            <a:spAutoFit/>
          </a:bodyPr>
          <a:lstStyle/>
          <a:p>
            <a:r>
              <a:rPr lang="en-US" altLang="zh-CN" dirty="0">
                <a:solidFill>
                  <a:srgbClr val="231F20"/>
                </a:solidFill>
                <a:latin typeface="Times New Roman" panose="02020603050405020304" pitchFamily="18" charset="0"/>
                <a:ea typeface="宋体" panose="02010600030101010101" pitchFamily="2" charset="-122"/>
                <a:cs typeface="Times New Roman" panose="02020603050405020304" pitchFamily="18" charset="0"/>
              </a:rPr>
              <a:t>	</a:t>
            </a:r>
            <a:r>
              <a:rPr lang="zh-CN" altLang="zh-CN" dirty="0">
                <a:solidFill>
                  <a:srgbClr val="231F20"/>
                </a:solidFill>
                <a:latin typeface="Times New Roman" panose="02020603050405020304" pitchFamily="18" charset="0"/>
                <a:ea typeface="宋体" panose="02010600030101010101" pitchFamily="2" charset="-122"/>
                <a:cs typeface="Times New Roman" panose="02020603050405020304" pitchFamily="18" charset="0"/>
              </a:rPr>
              <a:t>我们进一步发现，这种累积攻击效应能够导致更高程度的拥塞，从而阻</a:t>
            </a:r>
            <a:r>
              <a:rPr lang="zh-CN" altLang="zh-CN" i="1" dirty="0">
                <a:solidFill>
                  <a:srgbClr val="231F20"/>
                </a:solidFill>
                <a:latin typeface="Times New Roman" panose="02020603050405020304" pitchFamily="18" charset="0"/>
                <a:ea typeface="宋体" panose="02010600030101010101" pitchFamily="2" charset="-122"/>
                <a:cs typeface="Times New Roman" panose="02020603050405020304" pitchFamily="18" charset="0"/>
              </a:rPr>
              <a:t>塞整个通道，造成大规模交通堵塞</a:t>
            </a:r>
            <a:r>
              <a:rPr lang="zh-CN" altLang="zh-CN" dirty="0">
                <a:solidFill>
                  <a:srgbClr val="231F20"/>
                </a:solidFill>
                <a:latin typeface="Times New Roman" panose="02020603050405020304" pitchFamily="18" charset="0"/>
                <a:ea typeface="宋体" panose="02010600030101010101" pitchFamily="2" charset="-122"/>
                <a:cs typeface="Times New Roman" panose="02020603050405020304" pitchFamily="18" charset="0"/>
              </a:rPr>
              <a:t>。这是因为在这种情况下，左转车道上的队列无法有效释放，因此开始随时间增加。这导致直行车道在溢出的左转车辆后开始排队</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anim calcmode="lin" valueType="num">
                                      <p:cBhvr>
                                        <p:cTn id="8" dur="500" fill="hold"/>
                                        <p:tgtEl>
                                          <p:spTgt spid="12"/>
                                        </p:tgtEl>
                                        <p:attrNameLst>
                                          <p:attrName>ppt_x</p:attrName>
                                        </p:attrNameLst>
                                      </p:cBhvr>
                                      <p:tavLst>
                                        <p:tav tm="0">
                                          <p:val>
                                            <p:strVal val="#ppt_x"/>
                                          </p:val>
                                        </p:tav>
                                        <p:tav tm="100000">
                                          <p:val>
                                            <p:strVal val="#ppt_x"/>
                                          </p:val>
                                        </p:tav>
                                      </p:tavLst>
                                    </p:anim>
                                    <p:anim calcmode="lin" valueType="num">
                                      <p:cBhvr>
                                        <p:cTn id="9" dur="5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anim calcmode="lin" valueType="num">
                                      <p:cBhvr>
                                        <p:cTn id="14" dur="500" fill="hold"/>
                                        <p:tgtEl>
                                          <p:spTgt spid="5"/>
                                        </p:tgtEl>
                                        <p:attrNameLst>
                                          <p:attrName>ppt_x</p:attrName>
                                        </p:attrNameLst>
                                      </p:cBhvr>
                                      <p:tavLst>
                                        <p:tav tm="0">
                                          <p:val>
                                            <p:strVal val="#ppt_x"/>
                                          </p:val>
                                        </p:tav>
                                        <p:tav tm="100000">
                                          <p:val>
                                            <p:strVal val="#ppt_x"/>
                                          </p:val>
                                        </p:tav>
                                      </p:tavLst>
                                    </p:anim>
                                    <p:anim calcmode="lin" valueType="num">
                                      <p:cBhvr>
                                        <p:cTn id="15" dur="5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anim calcmode="lin" valueType="num">
                                      <p:cBhvr>
                                        <p:cTn id="20" dur="500" fill="hold"/>
                                        <p:tgtEl>
                                          <p:spTgt spid="7"/>
                                        </p:tgtEl>
                                        <p:attrNameLst>
                                          <p:attrName>ppt_x</p:attrName>
                                        </p:attrNameLst>
                                      </p:cBhvr>
                                      <p:tavLst>
                                        <p:tav tm="0">
                                          <p:val>
                                            <p:strVal val="#ppt_x"/>
                                          </p:val>
                                        </p:tav>
                                        <p:tav tm="100000">
                                          <p:val>
                                            <p:strVal val="#ppt_x"/>
                                          </p:val>
                                        </p:tav>
                                      </p:tavLst>
                                    </p:anim>
                                    <p:anim calcmode="lin" valueType="num">
                                      <p:cBhvr>
                                        <p:cTn id="21" dur="5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nodeType="after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anim calcmode="lin" valueType="num">
                                      <p:cBhvr>
                                        <p:cTn id="26" dur="500" fill="hold"/>
                                        <p:tgtEl>
                                          <p:spTgt spid="24"/>
                                        </p:tgtEl>
                                        <p:attrNameLst>
                                          <p:attrName>ppt_x</p:attrName>
                                        </p:attrNameLst>
                                      </p:cBhvr>
                                      <p:tavLst>
                                        <p:tav tm="0">
                                          <p:val>
                                            <p:strVal val="#ppt_x"/>
                                          </p:val>
                                        </p:tav>
                                        <p:tav tm="100000">
                                          <p:val>
                                            <p:strVal val="#ppt_x"/>
                                          </p:val>
                                        </p:tav>
                                      </p:tavLst>
                                    </p:anim>
                                    <p:anim calcmode="lin" valueType="num">
                                      <p:cBhvr>
                                        <p:cTn id="27" dur="500" fill="hold"/>
                                        <p:tgtEl>
                                          <p:spTgt spid="24"/>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anim calcmode="lin" valueType="num">
                                      <p:cBhvr>
                                        <p:cTn id="32" dur="500" fill="hold"/>
                                        <p:tgtEl>
                                          <p:spTgt spid="23"/>
                                        </p:tgtEl>
                                        <p:attrNameLst>
                                          <p:attrName>ppt_x</p:attrName>
                                        </p:attrNameLst>
                                      </p:cBhvr>
                                      <p:tavLst>
                                        <p:tav tm="0">
                                          <p:val>
                                            <p:strVal val="#ppt_x"/>
                                          </p:val>
                                        </p:tav>
                                        <p:tav tm="100000">
                                          <p:val>
                                            <p:strVal val="#ppt_x"/>
                                          </p:val>
                                        </p:tav>
                                      </p:tavLst>
                                    </p:anim>
                                    <p:anim calcmode="lin" valueType="num">
                                      <p:cBhvr>
                                        <p:cTn id="33" dur="5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anim calcmode="lin" valueType="num">
                                      <p:cBhvr>
                                        <p:cTn id="39" dur="500" fill="hold"/>
                                        <p:tgtEl>
                                          <p:spTgt spid="22"/>
                                        </p:tgtEl>
                                        <p:attrNameLst>
                                          <p:attrName>ppt_x</p:attrName>
                                        </p:attrNameLst>
                                      </p:cBhvr>
                                      <p:tavLst>
                                        <p:tav tm="0">
                                          <p:val>
                                            <p:strVal val="#ppt_x"/>
                                          </p:val>
                                        </p:tav>
                                        <p:tav tm="100000">
                                          <p:val>
                                            <p:strVal val="#ppt_x"/>
                                          </p:val>
                                        </p:tav>
                                      </p:tavLst>
                                    </p:anim>
                                    <p:anim calcmode="lin" valueType="num">
                                      <p:cBhvr>
                                        <p:cTn id="40" dur="500" fill="hold"/>
                                        <p:tgtEl>
                                          <p:spTgt spid="22"/>
                                        </p:tgtEl>
                                        <p:attrNameLst>
                                          <p:attrName>ppt_y</p:attrName>
                                        </p:attrNameLst>
                                      </p:cBhvr>
                                      <p:tavLst>
                                        <p:tav tm="0">
                                          <p:val>
                                            <p:strVal val="#ppt_y+.1"/>
                                          </p:val>
                                        </p:tav>
                                        <p:tav tm="100000">
                                          <p:val>
                                            <p:strVal val="#ppt_y"/>
                                          </p:val>
                                        </p:tav>
                                      </p:tavLst>
                                    </p:anim>
                                  </p:childTnLst>
                                </p:cTn>
                              </p:par>
                            </p:childTnLst>
                          </p:cTn>
                        </p:par>
                        <p:par>
                          <p:cTn id="41" fill="hold">
                            <p:stCondLst>
                              <p:cond delay="500"/>
                            </p:stCondLst>
                            <p:childTnLst>
                              <p:par>
                                <p:cTn id="42" presetID="42" presetClass="entr" presetSubtype="0" fill="hold" grpId="0" nodeType="after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anim calcmode="lin" valueType="num">
                                      <p:cBhvr>
                                        <p:cTn id="45" dur="500" fill="hold"/>
                                        <p:tgtEl>
                                          <p:spTgt spid="25"/>
                                        </p:tgtEl>
                                        <p:attrNameLst>
                                          <p:attrName>ppt_x</p:attrName>
                                        </p:attrNameLst>
                                      </p:cBhvr>
                                      <p:tavLst>
                                        <p:tav tm="0">
                                          <p:val>
                                            <p:strVal val="#ppt_x"/>
                                          </p:val>
                                        </p:tav>
                                        <p:tav tm="100000">
                                          <p:val>
                                            <p:strVal val="#ppt_x"/>
                                          </p:val>
                                        </p:tav>
                                      </p:tavLst>
                                    </p:anim>
                                    <p:anim calcmode="lin" valueType="num">
                                      <p:cBhvr>
                                        <p:cTn id="46" dur="5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2"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947463" y="131011"/>
            <a:ext cx="8240924" cy="706755"/>
          </a:xfrm>
          <a:prstGeom prst="rect">
            <a:avLst/>
          </a:prstGeom>
          <a:noFill/>
        </p:spPr>
        <p:txBody>
          <a:bodyPr wrap="square" rtlCol="0">
            <a:spAutoFit/>
          </a:bodyPr>
          <a:lstStyle/>
          <a:p>
            <a:r>
              <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sym typeface="+mn-ea"/>
              </a:rPr>
              <a:t>攻击评估</a:t>
            </a:r>
            <a:r>
              <a:rPr lang="en-US" altLang="zh-CN"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sym typeface="+mn-ea"/>
              </a:rPr>
              <a:t>(Attack Evaluation)</a:t>
            </a:r>
            <a:endParaRPr lang="zh-CN" altLang="en-US" sz="4000" dirty="0">
              <a:solidFill>
                <a:srgbClr val="003399"/>
              </a:solidFill>
              <a:latin typeface="Times New Roman" panose="02020603050405020304" pitchFamily="18" charset="0"/>
              <a:ea typeface="黑体" panose="02010609060101010101" pitchFamily="49" charset="-122"/>
              <a:cs typeface="Times New Roman" panose="02020603050405020304" pitchFamily="18" charset="0"/>
            </a:endParaRP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 name="图片 3"/>
          <p:cNvPicPr>
            <a:picLocks noChangeAspect="1"/>
          </p:cNvPicPr>
          <p:nvPr/>
        </p:nvPicPr>
        <p:blipFill>
          <a:blip r:embed="rId4"/>
          <a:stretch>
            <a:fillRect/>
          </a:stretch>
        </p:blipFill>
        <p:spPr>
          <a:xfrm>
            <a:off x="6595449" y="1599733"/>
            <a:ext cx="5380186" cy="2834886"/>
          </a:xfrm>
          <a:prstGeom prst="rect">
            <a:avLst/>
          </a:prstGeom>
        </p:spPr>
      </p:pic>
      <p:sp>
        <p:nvSpPr>
          <p:cNvPr id="12" name="文本框 11"/>
          <p:cNvSpPr txBox="1"/>
          <p:nvPr/>
        </p:nvSpPr>
        <p:spPr>
          <a:xfrm>
            <a:off x="577048" y="964993"/>
            <a:ext cx="4208013" cy="369332"/>
          </a:xfrm>
          <a:prstGeom prst="rect">
            <a:avLst/>
          </a:prstGeom>
          <a:noFill/>
        </p:spPr>
        <p:txBody>
          <a:bodyPr wrap="square" rtlCol="0">
            <a:spAutoFit/>
          </a:bodyPr>
          <a:lstStyle/>
          <a:p>
            <a:r>
              <a:rPr lang="zh-CN" altLang="en-US" b="1" dirty="0"/>
              <a:t>三、额外结果（阻塞效应）</a:t>
            </a:r>
          </a:p>
        </p:txBody>
      </p:sp>
      <p:sp>
        <p:nvSpPr>
          <p:cNvPr id="8" name="文本框 7"/>
          <p:cNvSpPr txBox="1"/>
          <p:nvPr/>
        </p:nvSpPr>
        <p:spPr>
          <a:xfrm>
            <a:off x="6595862" y="4511040"/>
            <a:ext cx="5486400" cy="523220"/>
          </a:xfrm>
          <a:prstGeom prst="rect">
            <a:avLst/>
          </a:prstGeom>
          <a:noFill/>
        </p:spPr>
        <p:txBody>
          <a:bodyPr wrap="square" rtlCol="0">
            <a:spAutoFit/>
          </a:bodyPr>
          <a:lstStyle/>
          <a:p>
            <a:pPr algn="ctr"/>
            <a:r>
              <a:rPr lang="zh-CN" altLang="en-US" sz="1400" b="0" i="0" dirty="0">
                <a:solidFill>
                  <a:srgbClr val="2E3033"/>
                </a:solidFill>
                <a:effectLst/>
                <a:latin typeface="Arial" panose="020B0604020202020204" pitchFamily="34" charset="0"/>
              </a:rPr>
              <a:t>图</a:t>
            </a:r>
            <a:r>
              <a:rPr lang="en-US" altLang="zh-CN" sz="1400" b="0" i="0" dirty="0">
                <a:solidFill>
                  <a:srgbClr val="2E3033"/>
                </a:solidFill>
                <a:effectLst/>
                <a:latin typeface="Arial" panose="020B0604020202020204" pitchFamily="34" charset="0"/>
              </a:rPr>
              <a:t>9.</a:t>
            </a:r>
            <a:r>
              <a:rPr lang="zh-CN" altLang="en-US" sz="1400" b="0" i="0" dirty="0">
                <a:solidFill>
                  <a:srgbClr val="2E3033"/>
                </a:solidFill>
                <a:effectLst/>
                <a:latin typeface="Arial" panose="020B0604020202020204" pitchFamily="34" charset="0"/>
              </a:rPr>
              <a:t>车辆在受到攻击和未受到攻击时平均每一分钟延迟一次。重复的阻塞效应开始于</a:t>
            </a:r>
            <a:r>
              <a:rPr lang="en-US" altLang="zh-CN" sz="1400" b="0" i="0" dirty="0">
                <a:solidFill>
                  <a:srgbClr val="2E3033"/>
                </a:solidFill>
                <a:effectLst/>
                <a:latin typeface="Arial" panose="020B0604020202020204" pitchFamily="34" charset="0"/>
              </a:rPr>
              <a:t>1125</a:t>
            </a:r>
            <a:r>
              <a:rPr lang="zh-CN" altLang="en-US" sz="1400" b="0" i="0" dirty="0">
                <a:solidFill>
                  <a:srgbClr val="2E3033"/>
                </a:solidFill>
                <a:effectLst/>
                <a:latin typeface="Arial" panose="020B0604020202020204" pitchFamily="34" charset="0"/>
              </a:rPr>
              <a:t>秒左右。</a:t>
            </a:r>
            <a:endParaRPr lang="zh-CN" altLang="en-US" sz="1400" dirty="0"/>
          </a:p>
        </p:txBody>
      </p:sp>
      <p:sp>
        <p:nvSpPr>
          <p:cNvPr id="10" name="文本框 9"/>
          <p:cNvSpPr txBox="1"/>
          <p:nvPr/>
        </p:nvSpPr>
        <p:spPr>
          <a:xfrm>
            <a:off x="414655" y="1599565"/>
            <a:ext cx="5963285" cy="2957195"/>
          </a:xfrm>
          <a:prstGeom prst="rect">
            <a:avLst/>
          </a:prstGeom>
          <a:noFill/>
        </p:spPr>
        <p:txBody>
          <a:bodyPr wrap="square" rtlCol="0">
            <a:spAutoFit/>
          </a:bodyPr>
          <a:lstStyle/>
          <a:p>
            <a:pPr marL="75565" marR="24130" indent="182880" algn="just">
              <a:lnSpc>
                <a:spcPct val="95000"/>
              </a:lnSpc>
              <a:spcBef>
                <a:spcPts val="870"/>
              </a:spcBef>
              <a:spcAft>
                <a:spcPts val="0"/>
              </a:spcAft>
            </a:pPr>
            <a:r>
              <a:rPr lang="en-US" altLang="zh-CN" sz="1800" dirty="0">
                <a:solidFill>
                  <a:srgbClr val="231F20"/>
                </a:solidFill>
                <a:effectLst/>
                <a:latin typeface="Times New Roman" panose="02020603050405020304" pitchFamily="18" charset="0"/>
                <a:ea typeface="宋体" panose="02010600030101010101" pitchFamily="2" charset="-122"/>
              </a:rPr>
              <a:t>  </a:t>
            </a:r>
            <a:r>
              <a:rPr lang="zh-CN" altLang="zh-CN" sz="1800" dirty="0">
                <a:solidFill>
                  <a:srgbClr val="231F20"/>
                </a:solidFill>
                <a:effectLst/>
                <a:latin typeface="Times New Roman" panose="02020603050405020304" pitchFamily="18" charset="0"/>
                <a:ea typeface="宋体" panose="02010600030101010101" pitchFamily="2" charset="-122"/>
              </a:rPr>
              <a:t>图</a:t>
            </a:r>
            <a:r>
              <a:rPr lang="en-US" altLang="zh-CN" sz="1800" dirty="0">
                <a:solidFill>
                  <a:srgbClr val="231F20"/>
                </a:solidFill>
                <a:effectLst/>
                <a:latin typeface="Times New Roman" panose="02020603050405020304" pitchFamily="18" charset="0"/>
                <a:ea typeface="宋体" panose="02010600030101010101" pitchFamily="2" charset="-122"/>
              </a:rPr>
              <a:t>9</a:t>
            </a:r>
            <a:r>
              <a:rPr lang="zh-CN" altLang="zh-CN" sz="1800" dirty="0">
                <a:solidFill>
                  <a:srgbClr val="231F20"/>
                </a:solidFill>
                <a:effectLst/>
                <a:latin typeface="Times New Roman" panose="02020603050405020304" pitchFamily="18" charset="0"/>
                <a:ea typeface="宋体" panose="02010600030101010101" pitchFamily="2" charset="-122"/>
              </a:rPr>
              <a:t>显示了在本实验中，北向道路在有攻击和无攻击情况下每一分钟的平均延迟。</a:t>
            </a:r>
          </a:p>
          <a:p>
            <a:pPr marL="75565" marR="24130" indent="182880" algn="just">
              <a:lnSpc>
                <a:spcPct val="95000"/>
              </a:lnSpc>
              <a:spcBef>
                <a:spcPts val="870"/>
              </a:spcBef>
              <a:spcAft>
                <a:spcPts val="0"/>
              </a:spcAft>
            </a:pPr>
            <a:r>
              <a:rPr lang="zh-CN" altLang="zh-CN" sz="1800" dirty="0">
                <a:solidFill>
                  <a:srgbClr val="231F20"/>
                </a:solidFill>
                <a:effectLst/>
                <a:latin typeface="Times New Roman" panose="02020603050405020304" pitchFamily="18" charset="0"/>
                <a:ea typeface="宋体" panose="02010600030101010101" pitchFamily="2" charset="-122"/>
              </a:rPr>
              <a:t>如图所示，在</a:t>
            </a:r>
            <a:r>
              <a:rPr lang="en-US" altLang="zh-CN" sz="1800" dirty="0">
                <a:solidFill>
                  <a:srgbClr val="231F20"/>
                </a:solidFill>
                <a:effectLst/>
                <a:latin typeface="Times New Roman" panose="02020603050405020304" pitchFamily="18" charset="0"/>
                <a:ea typeface="宋体" panose="02010600030101010101" pitchFamily="2" charset="-122"/>
              </a:rPr>
              <a:t>1125</a:t>
            </a:r>
            <a:r>
              <a:rPr lang="zh-CN" altLang="zh-CN" dirty="0">
                <a:solidFill>
                  <a:srgbClr val="231F20"/>
                </a:solidFill>
                <a:effectLst/>
                <a:latin typeface="Times New Roman" panose="02020603050405020304" pitchFamily="18" charset="0"/>
                <a:ea typeface="宋体" panose="02010600030101010101" pitchFamily="2" charset="-122"/>
                <a:sym typeface="+mn-ea"/>
              </a:rPr>
              <a:t>秒</a:t>
            </a:r>
            <a:r>
              <a:rPr lang="zh-CN" altLang="zh-CN" sz="1800" dirty="0">
                <a:solidFill>
                  <a:srgbClr val="231F20"/>
                </a:solidFill>
                <a:effectLst/>
                <a:latin typeface="Times New Roman" panose="02020603050405020304" pitchFamily="18" charset="0"/>
                <a:ea typeface="宋体" panose="02010600030101010101" pitchFamily="2" charset="-122"/>
              </a:rPr>
              <a:t>左右，</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产生阻塞效应，从而显著提高拥堵水平。</a:t>
            </a:r>
            <a:r>
              <a:rPr lang="en-US" altLang="zh-CN" sz="1800" dirty="0">
                <a:solidFill>
                  <a:srgbClr val="231F20"/>
                </a:solidFill>
                <a:effectLst/>
                <a:latin typeface="Times New Roman" panose="02020603050405020304" pitchFamily="18" charset="0"/>
                <a:ea typeface="宋体" panose="02010600030101010101" pitchFamily="2" charset="-122"/>
              </a:rPr>
              <a:t>10</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分钟后，溢出最终被清除，但在短短</a:t>
            </a:r>
            <a:r>
              <a:rPr lang="en-US" altLang="zh-CN" sz="1800" dirty="0">
                <a:solidFill>
                  <a:srgbClr val="231F20"/>
                </a:solidFill>
                <a:effectLst/>
                <a:latin typeface="Times New Roman" panose="02020603050405020304" pitchFamily="18" charset="0"/>
                <a:ea typeface="宋体" panose="02010600030101010101" pitchFamily="2" charset="-122"/>
              </a:rPr>
              <a:t>1</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分钟内，阻塞效应再次发生。</a:t>
            </a:r>
          </a:p>
          <a:p>
            <a:pPr marL="75565" marR="24130" indent="182880" algn="just">
              <a:lnSpc>
                <a:spcPct val="95000"/>
              </a:lnSpc>
              <a:spcBef>
                <a:spcPts val="870"/>
              </a:spcBef>
              <a:spcAft>
                <a:spcPts val="0"/>
              </a:spcAft>
            </a:pPr>
            <a:r>
              <a:rPr lang="zh-CN" altLang="en-US"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从</a:t>
            </a:r>
            <a:r>
              <a:rPr lang="en-US"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1125</a:t>
            </a:r>
            <a:r>
              <a:rPr lang="zh-CN" altLang="en-US"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秒开始到最后的交通拥堵时期</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，有近</a:t>
            </a:r>
            <a:r>
              <a:rPr lang="en-US" altLang="zh-CN" sz="1800" dirty="0">
                <a:solidFill>
                  <a:srgbClr val="231F20"/>
                </a:solidFill>
                <a:effectLst/>
                <a:latin typeface="Times New Roman" panose="02020603050405020304" pitchFamily="18" charset="0"/>
                <a:ea typeface="宋体" panose="02010600030101010101" pitchFamily="2" charset="-122"/>
              </a:rPr>
              <a:t>600</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辆车到达，其中约</a:t>
            </a:r>
            <a:r>
              <a:rPr lang="en-US" altLang="zh-CN" sz="1800" dirty="0">
                <a:solidFill>
                  <a:srgbClr val="231F20"/>
                </a:solidFill>
                <a:effectLst/>
                <a:latin typeface="Times New Roman" panose="02020603050405020304" pitchFamily="18" charset="0"/>
                <a:ea typeface="宋体" panose="02010600030101010101" pitchFamily="2" charset="-122"/>
              </a:rPr>
              <a:t>50%</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的车辆需要花费近</a:t>
            </a:r>
            <a:r>
              <a:rPr lang="en-US" altLang="zh-CN" sz="1800" dirty="0">
                <a:solidFill>
                  <a:srgbClr val="231F20"/>
                </a:solidFill>
                <a:effectLst/>
                <a:latin typeface="Times New Roman" panose="02020603050405020304" pitchFamily="18" charset="0"/>
                <a:ea typeface="宋体" panose="02010600030101010101" pitchFamily="2" charset="-122"/>
              </a:rPr>
              <a:t>3</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分钟的时间来完成最初的半分钟行程（平均</a:t>
            </a:r>
            <a:r>
              <a:rPr lang="en-US" altLang="zh-CN" sz="1800" dirty="0">
                <a:solidFill>
                  <a:srgbClr val="231F20"/>
                </a:solidFill>
                <a:effectLst/>
                <a:latin typeface="Times New Roman" panose="02020603050405020304" pitchFamily="18" charset="0"/>
                <a:ea typeface="宋体" panose="02010600030101010101" pitchFamily="2" charset="-122"/>
              </a:rPr>
              <a:t>27.7</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秒），约</a:t>
            </a:r>
            <a:r>
              <a:rPr lang="en-US" altLang="zh-CN" sz="1800" dirty="0">
                <a:solidFill>
                  <a:srgbClr val="231F20"/>
                </a:solidFill>
                <a:effectLst/>
                <a:latin typeface="Times New Roman" panose="02020603050405020304" pitchFamily="18" charset="0"/>
                <a:ea typeface="宋体" panose="02010600030101010101" pitchFamily="2" charset="-122"/>
              </a:rPr>
              <a:t>22%</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的车辆需要花费</a:t>
            </a:r>
            <a:r>
              <a:rPr lang="en-US" altLang="zh-CN" sz="1800" dirty="0">
                <a:solidFill>
                  <a:srgbClr val="231F20"/>
                </a:solidFill>
                <a:effectLst/>
                <a:latin typeface="Times New Roman" panose="02020603050405020304" pitchFamily="18" charset="0"/>
                <a:ea typeface="宋体" panose="02010600030101010101" pitchFamily="2" charset="-122"/>
              </a:rPr>
              <a:t>7</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分钟以上的时间，这是原来的</a:t>
            </a:r>
            <a:r>
              <a:rPr lang="en-US" altLang="zh-CN" sz="1800" dirty="0">
                <a:solidFill>
                  <a:srgbClr val="231F20"/>
                </a:solidFill>
                <a:effectLst/>
                <a:latin typeface="Times New Roman" panose="02020603050405020304" pitchFamily="18" charset="0"/>
                <a:ea typeface="宋体" panose="02010600030101010101" pitchFamily="2" charset="-122"/>
              </a:rPr>
              <a:t>14</a:t>
            </a:r>
            <a:r>
              <a:rPr lang="zh-CN" altLang="zh-CN" sz="1800" dirty="0">
                <a:solidFill>
                  <a:srgbClr val="231F20"/>
                </a:solidFill>
                <a:effectLst/>
                <a:latin typeface="Times New Roman" panose="02020603050405020304" pitchFamily="18" charset="0"/>
                <a:ea typeface="宋体" panose="02010600030101010101" pitchFamily="2" charset="-122"/>
                <a:cs typeface="Times New Roman" panose="02020603050405020304" pitchFamily="18" charset="0"/>
              </a:rPr>
              <a:t>倍。</a:t>
            </a:r>
            <a:endParaRPr lang="zh-CN" altLang="zh-CN" sz="1800" dirty="0">
              <a:effectLst/>
              <a:latin typeface="Times New Roman" panose="02020603050405020304" pitchFamily="18" charset="0"/>
              <a:ea typeface="宋体" panose="02010600030101010101" pitchFamily="2" charset="-122"/>
            </a:endParaRPr>
          </a:p>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anim calcmode="lin" valueType="num">
                                      <p:cBhvr>
                                        <p:cTn id="13" dur="500" fill="hold"/>
                                        <p:tgtEl>
                                          <p:spTgt spid="8"/>
                                        </p:tgtEl>
                                        <p:attrNameLst>
                                          <p:attrName>ppt_x</p:attrName>
                                        </p:attrNameLst>
                                      </p:cBhvr>
                                      <p:tavLst>
                                        <p:tav tm="0">
                                          <p:val>
                                            <p:strVal val="#ppt_x"/>
                                          </p:val>
                                        </p:tav>
                                        <p:tav tm="100000">
                                          <p:val>
                                            <p:strVal val="#ppt_x"/>
                                          </p:val>
                                        </p:tav>
                                      </p:tavLst>
                                    </p:anim>
                                    <p:anim calcmode="lin" valueType="num">
                                      <p:cBhvr>
                                        <p:cTn id="14"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000"/>
                                        <p:tgtEl>
                                          <p:spTgt spid="10"/>
                                        </p:tgtEl>
                                      </p:cBhvr>
                                    </p:animEffect>
                                    <p:anim calcmode="lin" valueType="num">
                                      <p:cBhvr>
                                        <p:cTn id="20" dur="1000" fill="hold"/>
                                        <p:tgtEl>
                                          <p:spTgt spid="10"/>
                                        </p:tgtEl>
                                        <p:attrNameLst>
                                          <p:attrName>ppt_x</p:attrName>
                                        </p:attrNameLst>
                                      </p:cBhvr>
                                      <p:tavLst>
                                        <p:tav tm="0">
                                          <p:val>
                                            <p:strVal val="#ppt_x"/>
                                          </p:val>
                                        </p:tav>
                                        <p:tav tm="100000">
                                          <p:val>
                                            <p:strVal val="#ppt_x"/>
                                          </p:val>
                                        </p:tav>
                                      </p:tavLst>
                                    </p:anim>
                                    <p:anim calcmode="lin" valueType="num">
                                      <p:cBhvr>
                                        <p:cTn id="2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2" cstate="print">
            <a:extLst>
              <a:ext uri="{28A0092B-C50C-407E-A947-70E740481C1C}">
                <a14:useLocalDpi xmlns:a14="http://schemas.microsoft.com/office/drawing/2010/main" val="0"/>
              </a:ext>
            </a:extLst>
          </a:blip>
          <a:srcRect t="3418" b="12208"/>
          <a:stretch>
            <a:fillRect/>
          </a:stretch>
        </p:blipFill>
        <p:spPr>
          <a:xfrm>
            <a:off x="0" y="0"/>
            <a:ext cx="12192000" cy="6858000"/>
          </a:xfrm>
          <a:prstGeom prst="rect">
            <a:avLst/>
          </a:prstGeom>
        </p:spPr>
      </p:pic>
      <p:sp>
        <p:nvSpPr>
          <p:cNvPr id="14" name="矩形 13"/>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5" name="文本框 14"/>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背景介绍</a:t>
            </a:r>
          </a:p>
        </p:txBody>
      </p:sp>
      <p:grpSp>
        <p:nvGrpSpPr>
          <p:cNvPr id="16" name="组合 15"/>
          <p:cNvGrpSpPr/>
          <p:nvPr/>
        </p:nvGrpSpPr>
        <p:grpSpPr>
          <a:xfrm>
            <a:off x="320172" y="274706"/>
            <a:ext cx="540000" cy="540000"/>
            <a:chOff x="328496" y="364706"/>
            <a:chExt cx="540000" cy="540000"/>
          </a:xfrm>
        </p:grpSpPr>
        <p:sp>
          <p:nvSpPr>
            <p:cNvPr id="17" name="矩形 16"/>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21"/>
          <p:cNvSpPr txBox="1"/>
          <p:nvPr/>
        </p:nvSpPr>
        <p:spPr>
          <a:xfrm>
            <a:off x="1792878" y="1743513"/>
            <a:ext cx="1788160" cy="523220"/>
          </a:xfrm>
          <a:prstGeom prst="rect">
            <a:avLst/>
          </a:prstGeom>
          <a:noFill/>
        </p:spPr>
        <p:txBody>
          <a:bodyPr wrap="square" rtlCol="0">
            <a:spAutoFit/>
          </a:bodyPr>
          <a:lstStyle/>
          <a:p>
            <a:pPr algn="ctr"/>
            <a:r>
              <a:rPr lang="zh-CN" altLang="en-US" sz="2800" b="1" dirty="0">
                <a:solidFill>
                  <a:srgbClr val="003399"/>
                </a:solidFill>
                <a:latin typeface="微软雅黑" panose="020B0503020204020204" pitchFamily="34" charset="-122"/>
                <a:ea typeface="微软雅黑" panose="020B0503020204020204" pitchFamily="34" charset="-122"/>
              </a:rPr>
              <a:t>主要内容</a:t>
            </a:r>
          </a:p>
        </p:txBody>
      </p:sp>
      <p:sp>
        <p:nvSpPr>
          <p:cNvPr id="23" name="文本框 22"/>
          <p:cNvSpPr txBox="1"/>
          <p:nvPr/>
        </p:nvSpPr>
        <p:spPr>
          <a:xfrm>
            <a:off x="947464" y="2809609"/>
            <a:ext cx="3601296" cy="2308324"/>
          </a:xfrm>
          <a:prstGeom prst="rect">
            <a:avLst/>
          </a:prstGeom>
          <a:noFill/>
        </p:spPr>
        <p:txBody>
          <a:bodyPr wrap="square" rtlCol="0">
            <a:spAutoFit/>
          </a:bodyPr>
          <a:lstStyle/>
          <a:p>
            <a:pPr indent="457200"/>
            <a:r>
              <a:rPr lang="zh-CN" altLang="zh-CN" sz="1800" dirty="0">
                <a:effectLst/>
                <a:ea typeface="等线" panose="02010600030101010101" pitchFamily="2" charset="-122"/>
                <a:cs typeface="Times New Roman" panose="02020603050405020304" pitchFamily="18" charset="0"/>
              </a:rPr>
              <a:t>互联车辆（</a:t>
            </a:r>
            <a:r>
              <a:rPr lang="en-US" altLang="zh-CN" sz="1800" dirty="0">
                <a:effectLst/>
                <a:ea typeface="等线" panose="02010600030101010101" pitchFamily="2" charset="-122"/>
                <a:cs typeface="Times New Roman" panose="02020603050405020304" pitchFamily="18" charset="0"/>
              </a:rPr>
              <a:t>CV</a:t>
            </a:r>
            <a:r>
              <a:rPr lang="zh-CN" altLang="zh-CN" sz="1800" dirty="0">
                <a:effectLst/>
                <a:ea typeface="等线" panose="02010600030101010101" pitchFamily="2" charset="-122"/>
                <a:cs typeface="Times New Roman" panose="02020603050405020304" pitchFamily="18" charset="0"/>
              </a:rPr>
              <a:t>）技术</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通过无线通信连接车辆和交通基础设施，可以极大改变交通系统运输效率。本文目标是利用来自单个攻击车辆的</a:t>
            </a:r>
            <a:r>
              <a:rPr lang="en-US" altLang="zh-CN" sz="1800" spc="75" dirty="0">
                <a:effectLst/>
                <a:latin typeface="Arial" panose="020B0604020202020204" pitchFamily="34" charset="0"/>
                <a:ea typeface="等线" panose="02010600030101010101" pitchFamily="2" charset="-122"/>
              </a:rPr>
              <a:t>CV</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数据欺骗，攻击</a:t>
            </a:r>
            <a:r>
              <a:rPr lang="en-US" altLang="zh-CN" sz="1800" spc="75" dirty="0">
                <a:effectLst/>
                <a:latin typeface="Arial" panose="020B0604020202020204" pitchFamily="34" charset="0"/>
                <a:ea typeface="等线" panose="02010600030101010101" pitchFamily="2" charset="-122"/>
              </a:rPr>
              <a:t>USDOT</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（美国交通部）赞助的基于</a:t>
            </a:r>
            <a:r>
              <a:rPr lang="en-US" altLang="zh-CN" sz="1800" spc="75" dirty="0">
                <a:effectLst/>
                <a:latin typeface="Arial" panose="020B0604020202020204" pitchFamily="34" charset="0"/>
                <a:ea typeface="等线" panose="02010600030101010101" pitchFamily="2" charset="-122"/>
              </a:rPr>
              <a:t>CV</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的交通控制系统</a:t>
            </a:r>
            <a:r>
              <a:rPr lang="zh-CN" altLang="en-US" sz="1800" spc="75" dirty="0">
                <a:effectLst/>
                <a:latin typeface="Arial" panose="020B0604020202020204" pitchFamily="34" charset="0"/>
                <a:ea typeface="等线" panose="02010600030101010101" pitchFamily="2" charset="-122"/>
                <a:cs typeface="Arial" panose="020B0604020202020204" pitchFamily="34" charset="0"/>
              </a:rPr>
              <a:t>，</a:t>
            </a:r>
            <a:r>
              <a:rPr lang="en-US" altLang="zh-CN" sz="1800" spc="75" dirty="0">
                <a:effectLst/>
                <a:latin typeface="Arial" panose="020B0604020202020204" pitchFamily="34" charset="0"/>
                <a:ea typeface="等线" panose="02010600030101010101" pitchFamily="2" charset="-122"/>
                <a:cs typeface="Arial" panose="020B0604020202020204" pitchFamily="34" charset="0"/>
              </a:rPr>
              <a:t>I-SIG</a:t>
            </a:r>
            <a:r>
              <a:rPr lang="zh-CN" altLang="en-US" sz="1800" spc="75" dirty="0">
                <a:effectLst/>
                <a:latin typeface="Arial" panose="020B0604020202020204" pitchFamily="34" charset="0"/>
                <a:ea typeface="等线" panose="02010600030101010101" pitchFamily="2" charset="-122"/>
                <a:cs typeface="Arial" panose="020B0604020202020204" pitchFamily="34" charset="0"/>
              </a:rPr>
              <a:t>系统</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，目标是造成交通拥堵</a:t>
            </a:r>
            <a:r>
              <a:rPr lang="zh-CN" altLang="en-US" dirty="0">
                <a:latin typeface="微软雅黑" panose="020B0503020204020204" pitchFamily="34" charset="-122"/>
                <a:ea typeface="微软雅黑" panose="020B0503020204020204" pitchFamily="34" charset="-122"/>
              </a:rPr>
              <a:t>。</a:t>
            </a:r>
          </a:p>
        </p:txBody>
      </p:sp>
      <p:pic>
        <p:nvPicPr>
          <p:cNvPr id="3" name="图片 2"/>
          <p:cNvPicPr>
            <a:picLocks noChangeAspect="1"/>
          </p:cNvPicPr>
          <p:nvPr/>
        </p:nvPicPr>
        <p:blipFill>
          <a:blip r:embed="rId4"/>
          <a:stretch>
            <a:fillRect/>
          </a:stretch>
        </p:blipFill>
        <p:spPr>
          <a:xfrm>
            <a:off x="5861364" y="1270569"/>
            <a:ext cx="5210902" cy="4839375"/>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形 2" descr="研究"/>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8555" y="3102948"/>
            <a:ext cx="3508800" cy="3508800"/>
          </a:xfrm>
          <a:prstGeom prst="rect">
            <a:avLst/>
          </a:prstGeom>
        </p:spPr>
      </p:pic>
      <p:grpSp>
        <p:nvGrpSpPr>
          <p:cNvPr id="44" name="组合 43"/>
          <p:cNvGrpSpPr/>
          <p:nvPr/>
        </p:nvGrpSpPr>
        <p:grpSpPr>
          <a:xfrm>
            <a:off x="1329260" y="1248355"/>
            <a:ext cx="7321805" cy="1697602"/>
            <a:chOff x="2424136" y="1811320"/>
            <a:chExt cx="3317413" cy="769161"/>
          </a:xfrm>
        </p:grpSpPr>
        <p:grpSp>
          <p:nvGrpSpPr>
            <p:cNvPr id="24" name="组合 23"/>
            <p:cNvGrpSpPr/>
            <p:nvPr/>
          </p:nvGrpSpPr>
          <p:grpSpPr>
            <a:xfrm>
              <a:off x="2424136" y="1811320"/>
              <a:ext cx="2973472" cy="769161"/>
              <a:chOff x="2629986" y="1459214"/>
              <a:chExt cx="3770606" cy="975360"/>
            </a:xfrm>
          </p:grpSpPr>
          <p:grpSp>
            <p:nvGrpSpPr>
              <p:cNvPr id="13" name="组合 12"/>
              <p:cNvGrpSpPr/>
              <p:nvPr/>
            </p:nvGrpSpPr>
            <p:grpSpPr>
              <a:xfrm>
                <a:off x="2629986" y="1459214"/>
                <a:ext cx="3770606" cy="975360"/>
                <a:chOff x="1166287" y="1249680"/>
                <a:chExt cx="3770606" cy="975360"/>
              </a:xfrm>
              <a:solidFill>
                <a:srgbClr val="003399"/>
              </a:solidFill>
            </p:grpSpPr>
            <p:sp>
              <p:nvSpPr>
                <p:cNvPr id="11" name="椭圆 10"/>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651546" y="1249680"/>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椭圆 22"/>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7</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40" name="文本框 39"/>
            <p:cNvSpPr txBox="1"/>
            <p:nvPr/>
          </p:nvSpPr>
          <p:spPr>
            <a:xfrm>
              <a:off x="3150749" y="1965809"/>
              <a:ext cx="2590800" cy="460183"/>
            </a:xfrm>
            <a:prstGeom prst="rect">
              <a:avLst/>
            </a:prstGeom>
            <a:noFill/>
          </p:spPr>
          <p:txBody>
            <a:bodyPr wrap="square" rtlCol="0">
              <a:spAutoFit/>
            </a:bodyPr>
            <a:lstStyle/>
            <a:p>
              <a:r>
                <a:rPr lang="zh-CN" altLang="en-US" sz="6000" dirty="0">
                  <a:solidFill>
                    <a:schemeClr val="bg1"/>
                  </a:solidFill>
                  <a:latin typeface="黑体" panose="02010609060101010101" pitchFamily="49" charset="-122"/>
                  <a:ea typeface="黑体" panose="02010609060101010101" pitchFamily="49" charset="-122"/>
                </a:rPr>
                <a:t>防御策略</a:t>
              </a:r>
            </a:p>
          </p:txBody>
        </p:sp>
      </p:grpSp>
      <p:grpSp>
        <p:nvGrpSpPr>
          <p:cNvPr id="7" name="组合 6"/>
          <p:cNvGrpSpPr/>
          <p:nvPr/>
        </p:nvGrpSpPr>
        <p:grpSpPr>
          <a:xfrm>
            <a:off x="7042496" y="-663036"/>
            <a:ext cx="5680997" cy="8189088"/>
            <a:chOff x="6922851" y="0"/>
            <a:chExt cx="5269149" cy="6858000"/>
          </a:xfrm>
          <a:solidFill>
            <a:srgbClr val="003399"/>
          </a:solidFill>
        </p:grpSpPr>
        <p:sp>
          <p:nvSpPr>
            <p:cNvPr id="8" name="椭圆 7"/>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7744444" y="0"/>
            <a:ext cx="4447556" cy="6858000"/>
            <a:chOff x="6922851" y="0"/>
            <a:chExt cx="5269149" cy="6858000"/>
          </a:xfrm>
          <a:blipFill dpi="0" rotWithShape="1">
            <a:blip r:embed="rId3"/>
            <a:srcRect/>
            <a:stretch>
              <a:fillRect l="-50000" r="-50000"/>
            </a:stretch>
          </a:blipFill>
        </p:grpSpPr>
        <p:sp>
          <p:nvSpPr>
            <p:cNvPr id="4" name="椭圆 3"/>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482533" y="3677002"/>
            <a:ext cx="565081" cy="782356"/>
            <a:chOff x="1503096" y="3024687"/>
            <a:chExt cx="565081" cy="782356"/>
          </a:xfrm>
          <a:solidFill>
            <a:schemeClr val="bg2">
              <a:lumMod val="75000"/>
            </a:schemeClr>
          </a:solidFill>
        </p:grpSpPr>
        <p:sp>
          <p:nvSpPr>
            <p:cNvPr id="18" name="等腰三角形 17"/>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flipV="1">
            <a:off x="4865803" y="4802426"/>
            <a:ext cx="543059" cy="751867"/>
            <a:chOff x="1503096" y="3024687"/>
            <a:chExt cx="565081" cy="782356"/>
          </a:xfrm>
          <a:solidFill>
            <a:schemeClr val="bg2">
              <a:lumMod val="75000"/>
            </a:schemeClr>
          </a:solidFill>
        </p:grpSpPr>
        <p:sp>
          <p:nvSpPr>
            <p:cNvPr id="21" name="等腰三角形 20"/>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320172" y="274706"/>
            <a:ext cx="540000" cy="540000"/>
            <a:chOff x="328496" y="364706"/>
            <a:chExt cx="540000" cy="540000"/>
          </a:xfrm>
        </p:grpSpPr>
        <p:sp>
          <p:nvSpPr>
            <p:cNvPr id="26" name="矩形 2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 39"/>
          <p:cNvPicPr>
            <a:picLocks noChangeAspect="1"/>
          </p:cNvPicPr>
          <p:nvPr/>
        </p:nvPicPr>
        <p:blipFill rotWithShape="1">
          <a:blip r:embed="rId2" cstate="print">
            <a:extLst>
              <a:ext uri="{28A0092B-C50C-407E-A947-70E740481C1C}">
                <a14:useLocalDpi xmlns:a14="http://schemas.microsoft.com/office/drawing/2010/main" val="0"/>
              </a:ext>
            </a:extLst>
          </a:blip>
          <a:srcRect b="15710"/>
          <a:stretch>
            <a:fillRect/>
          </a:stretch>
        </p:blipFill>
        <p:spPr>
          <a:xfrm>
            <a:off x="0" y="0"/>
            <a:ext cx="12192000" cy="6858000"/>
          </a:xfrm>
          <a:prstGeom prst="rect">
            <a:avLst/>
          </a:prstGeom>
        </p:spPr>
      </p:pic>
      <p:sp>
        <p:nvSpPr>
          <p:cNvPr id="42" name="矩形 41"/>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7" name="直接连接符 36"/>
          <p:cNvCxnSpPr/>
          <p:nvPr/>
        </p:nvCxnSpPr>
        <p:spPr>
          <a:xfrm>
            <a:off x="6096000" y="5937814"/>
            <a:ext cx="5867104" cy="0"/>
          </a:xfrm>
          <a:prstGeom prst="line">
            <a:avLst/>
          </a:prstGeom>
          <a:ln w="76200">
            <a:solidFill>
              <a:srgbClr val="E69600"/>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flipH="1">
            <a:off x="947464" y="131011"/>
            <a:ext cx="2936377" cy="706755"/>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防御讨论</a:t>
            </a:r>
          </a:p>
        </p:txBody>
      </p:sp>
      <p:grpSp>
        <p:nvGrpSpPr>
          <p:cNvPr id="5" name="组合 4"/>
          <p:cNvGrpSpPr/>
          <p:nvPr/>
        </p:nvGrpSpPr>
        <p:grpSpPr>
          <a:xfrm>
            <a:off x="320172" y="274706"/>
            <a:ext cx="540000" cy="540000"/>
            <a:chOff x="328496" y="364706"/>
            <a:chExt cx="540000" cy="540000"/>
          </a:xfrm>
        </p:grpSpPr>
        <p:sp>
          <p:nvSpPr>
            <p:cNvPr id="6" name="矩形 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cxnSp>
        <p:nvCxnSpPr>
          <p:cNvPr id="11" name="直接连接符 10"/>
          <p:cNvCxnSpPr/>
          <p:nvPr/>
        </p:nvCxnSpPr>
        <p:spPr>
          <a:xfrm>
            <a:off x="320172" y="3796496"/>
            <a:ext cx="11655736" cy="0"/>
          </a:xfrm>
          <a:prstGeom prst="line">
            <a:avLst/>
          </a:prstGeom>
          <a:ln w="76200">
            <a:solidFill>
              <a:srgbClr val="003399"/>
            </a:solidFill>
          </a:ln>
        </p:spPr>
        <p:style>
          <a:lnRef idx="1">
            <a:schemeClr val="accent1"/>
          </a:lnRef>
          <a:fillRef idx="0">
            <a:schemeClr val="accent1"/>
          </a:fillRef>
          <a:effectRef idx="0">
            <a:schemeClr val="accent1"/>
          </a:effectRef>
          <a:fontRef idx="minor">
            <a:schemeClr val="tx1"/>
          </a:fontRef>
        </p:style>
      </p:cxnSp>
      <p:sp>
        <p:nvSpPr>
          <p:cNvPr id="12" name="椭圆 11"/>
          <p:cNvSpPr/>
          <p:nvPr/>
        </p:nvSpPr>
        <p:spPr>
          <a:xfrm>
            <a:off x="1464017" y="3372471"/>
            <a:ext cx="848049" cy="848049"/>
          </a:xfrm>
          <a:prstGeom prst="ellipse">
            <a:avLst/>
          </a:prstGeom>
          <a:solidFill>
            <a:srgbClr val="003399"/>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对话气泡: 圆角矩形 31"/>
          <p:cNvSpPr/>
          <p:nvPr/>
        </p:nvSpPr>
        <p:spPr>
          <a:xfrm>
            <a:off x="6450767" y="4679470"/>
            <a:ext cx="1817226" cy="2095018"/>
          </a:xfrm>
          <a:prstGeom prst="wedgeRoundRectCallout">
            <a:avLst>
              <a:gd name="adj1" fmla="val -23380"/>
              <a:gd name="adj2" fmla="val -65124"/>
              <a:gd name="adj3" fmla="val 16667"/>
            </a:avLst>
          </a:prstGeom>
          <a:solidFill>
            <a:schemeClr val="bg1"/>
          </a:solidFill>
          <a:ln w="57150">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a:solidFill>
                  <a:srgbClr val="003399"/>
                </a:solidFill>
                <a:latin typeface="黑体" panose="02010609060101010101" pitchFamily="49" charset="-122"/>
                <a:ea typeface="黑体" panose="02010609060101010101" pitchFamily="49" charset="-122"/>
              </a:rPr>
              <a:t>过渡期的鲁棒算法设计</a:t>
            </a:r>
          </a:p>
        </p:txBody>
      </p:sp>
      <p:sp>
        <p:nvSpPr>
          <p:cNvPr id="33" name="对话气泡: 圆角矩形 32"/>
          <p:cNvSpPr/>
          <p:nvPr/>
        </p:nvSpPr>
        <p:spPr>
          <a:xfrm>
            <a:off x="9826667" y="4679614"/>
            <a:ext cx="1817226" cy="2095018"/>
          </a:xfrm>
          <a:prstGeom prst="wedgeRoundRectCallout">
            <a:avLst>
              <a:gd name="adj1" fmla="val -22107"/>
              <a:gd name="adj2" fmla="val -66782"/>
              <a:gd name="adj3" fmla="val 16667"/>
            </a:avLst>
          </a:prstGeom>
          <a:solidFill>
            <a:schemeClr val="bg1"/>
          </a:solidFill>
          <a:ln w="57150">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rgbClr val="003399"/>
                </a:solidFill>
                <a:latin typeface="黑体" panose="02010609060101010101" pitchFamily="49" charset="-122"/>
                <a:ea typeface="黑体" panose="02010609060101010101" pitchFamily="49" charset="-122"/>
              </a:rPr>
              <a:t>使用基础设施控制的传感器进行数据欺骗检测</a:t>
            </a:r>
          </a:p>
        </p:txBody>
      </p:sp>
      <p:sp>
        <p:nvSpPr>
          <p:cNvPr id="25" name="椭圆 24"/>
          <p:cNvSpPr/>
          <p:nvPr/>
        </p:nvSpPr>
        <p:spPr>
          <a:xfrm>
            <a:off x="3163611" y="3372471"/>
            <a:ext cx="848049" cy="848049"/>
          </a:xfrm>
          <a:prstGeom prst="ellipse">
            <a:avLst/>
          </a:prstGeom>
          <a:solidFill>
            <a:srgbClr val="003399"/>
          </a:solidFill>
          <a:ln>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4823057" y="3408869"/>
            <a:ext cx="848049" cy="848049"/>
          </a:xfrm>
          <a:prstGeom prst="ellipse">
            <a:avLst/>
          </a:prstGeom>
          <a:solidFill>
            <a:srgbClr val="003399"/>
          </a:solidFill>
          <a:ln>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6525541" y="3405258"/>
            <a:ext cx="848049" cy="848049"/>
          </a:xfrm>
          <a:prstGeom prst="ellipse">
            <a:avLst/>
          </a:prstGeom>
          <a:solidFill>
            <a:srgbClr val="003399"/>
          </a:solidFill>
          <a:ln>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8181503" y="3375188"/>
            <a:ext cx="848049" cy="848049"/>
          </a:xfrm>
          <a:prstGeom prst="ellipse">
            <a:avLst/>
          </a:prstGeom>
          <a:solidFill>
            <a:srgbClr val="003399"/>
          </a:solidFill>
          <a:ln>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826907" y="3283155"/>
            <a:ext cx="848049" cy="848049"/>
          </a:xfrm>
          <a:prstGeom prst="ellipse">
            <a:avLst/>
          </a:prstGeom>
          <a:solidFill>
            <a:srgbClr val="003399"/>
          </a:solidFill>
          <a:ln>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形 2" descr="监视器"/>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89798" y="3499961"/>
            <a:ext cx="593070" cy="593070"/>
          </a:xfrm>
          <a:prstGeom prst="rect">
            <a:avLst/>
          </a:prstGeom>
        </p:spPr>
      </p:pic>
      <p:pic>
        <p:nvPicPr>
          <p:cNvPr id="10" name="图形 9" descr="无线路由器"/>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904307" y="3356901"/>
            <a:ext cx="725970" cy="725970"/>
          </a:xfrm>
          <a:prstGeom prst="rect">
            <a:avLst/>
          </a:prstGeom>
        </p:spPr>
      </p:pic>
      <p:pic>
        <p:nvPicPr>
          <p:cNvPr id="14" name="图形 13" descr="处理器"/>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68540" y="3483684"/>
            <a:ext cx="673973" cy="673973"/>
          </a:xfrm>
          <a:prstGeom prst="rect">
            <a:avLst/>
          </a:prstGeom>
        </p:spPr>
      </p:pic>
      <p:pic>
        <p:nvPicPr>
          <p:cNvPr id="16" name="图形 15" descr="插头"/>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588132" y="3494744"/>
            <a:ext cx="753346" cy="753346"/>
          </a:xfrm>
          <a:prstGeom prst="rect">
            <a:avLst/>
          </a:prstGeom>
        </p:spPr>
      </p:pic>
      <p:pic>
        <p:nvPicPr>
          <p:cNvPr id="18" name="图形 17" descr="信号塔"/>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930433" y="3499961"/>
            <a:ext cx="647224" cy="647224"/>
          </a:xfrm>
          <a:prstGeom prst="rect">
            <a:avLst/>
          </a:prstGeom>
        </p:spPr>
      </p:pic>
      <p:pic>
        <p:nvPicPr>
          <p:cNvPr id="38" name="图形 37" descr="Web 摄像头"/>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3166501" y="3372471"/>
            <a:ext cx="848050" cy="848050"/>
          </a:xfrm>
          <a:prstGeom prst="rect">
            <a:avLst/>
          </a:prstGeom>
        </p:spPr>
      </p:pic>
      <p:sp>
        <p:nvSpPr>
          <p:cNvPr id="23" name="文本框 22"/>
          <p:cNvSpPr txBox="1"/>
          <p:nvPr/>
        </p:nvSpPr>
        <p:spPr>
          <a:xfrm>
            <a:off x="1190643" y="1246692"/>
            <a:ext cx="4328160" cy="1753235"/>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研究所示，尽管I-SIG系统在良性环境下表现出了很高的效率，但当前的算法设计和配置选择非常容易受到数据欺骗的影响。为了在大规模部署之前积极的解决这些问题，本节将基于本文分析得出的见解来讨论防御方向。</a:t>
            </a:r>
          </a:p>
        </p:txBody>
      </p:sp>
      <p:sp>
        <p:nvSpPr>
          <p:cNvPr id="27" name="对话气泡: 圆角矩形 26"/>
          <p:cNvSpPr/>
          <p:nvPr/>
        </p:nvSpPr>
        <p:spPr>
          <a:xfrm>
            <a:off x="8009287" y="904998"/>
            <a:ext cx="1817226" cy="2095018"/>
          </a:xfrm>
          <a:prstGeom prst="wedgeRoundRectCallout">
            <a:avLst>
              <a:gd name="adj1" fmla="val -17648"/>
              <a:gd name="adj2" fmla="val 70235"/>
              <a:gd name="adj3" fmla="val 16667"/>
            </a:avLst>
          </a:prstGeom>
          <a:solidFill>
            <a:schemeClr val="bg1"/>
          </a:solidFill>
          <a:ln w="57150">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rgbClr val="003399"/>
                </a:solidFill>
                <a:latin typeface="黑体" panose="02010609060101010101" pitchFamily="49" charset="-122"/>
                <a:ea typeface="黑体" panose="02010609060101010101" pitchFamily="49" charset="-122"/>
                <a:sym typeface="+mn-ea"/>
              </a:rPr>
              <a:t>RSU的性能改进</a:t>
            </a:r>
            <a:endParaRPr lang="zh-CN" altLang="en-US" sz="1400" b="1" dirty="0">
              <a:solidFill>
                <a:srgbClr val="003399"/>
              </a:solidFill>
              <a:latin typeface="黑体" panose="02010609060101010101" pitchFamily="49" charset="-122"/>
              <a:ea typeface="黑体" panose="02010609060101010101" pitchFamily="49"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p:cNvPicPr>
            <a:picLocks noChangeAspect="1"/>
          </p:cNvPicPr>
          <p:nvPr/>
        </p:nvPicPr>
        <p:blipFill rotWithShape="1">
          <a:blip r:embed="rId2" cstate="print">
            <a:extLst>
              <a:ext uri="{28A0092B-C50C-407E-A947-70E740481C1C}">
                <a14:useLocalDpi xmlns:a14="http://schemas.microsoft.com/office/drawing/2010/main" val="0"/>
              </a:ext>
            </a:extLst>
          </a:blip>
          <a:srcRect b="15709"/>
          <a:stretch>
            <a:fillRect/>
          </a:stretch>
        </p:blipFill>
        <p:spPr>
          <a:xfrm>
            <a:off x="-1" y="-8319"/>
            <a:ext cx="12191999" cy="6858001"/>
          </a:xfrm>
          <a:prstGeom prst="rect">
            <a:avLst/>
          </a:prstGeom>
        </p:spPr>
      </p:pic>
      <p:sp>
        <p:nvSpPr>
          <p:cNvPr id="34" name="矩形 33"/>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graphicFrame>
        <p:nvGraphicFramePr>
          <p:cNvPr id="12" name="图表 11"/>
          <p:cNvGraphicFramePr/>
          <p:nvPr/>
        </p:nvGraphicFramePr>
        <p:xfrm>
          <a:off x="2270625" y="729759"/>
          <a:ext cx="7754423" cy="5169616"/>
        </p:xfrm>
        <a:graphic>
          <a:graphicData uri="http://schemas.openxmlformats.org/drawingml/2006/chart">
            <c:chart xmlns:c="http://schemas.openxmlformats.org/drawingml/2006/chart" xmlns:r="http://schemas.openxmlformats.org/officeDocument/2006/relationships" r:id="rId4"/>
          </a:graphicData>
        </a:graphic>
      </p:graphicFrame>
      <p:sp>
        <p:nvSpPr>
          <p:cNvPr id="13" name="椭圆 12"/>
          <p:cNvSpPr/>
          <p:nvPr/>
        </p:nvSpPr>
        <p:spPr>
          <a:xfrm>
            <a:off x="4747549" y="1930077"/>
            <a:ext cx="2696901" cy="2696901"/>
          </a:xfrm>
          <a:prstGeom prst="ellipse">
            <a:avLst/>
          </a:prstGeom>
          <a:solidFill>
            <a:srgbClr val="003399"/>
          </a:solid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600" dirty="0">
              <a:solidFill>
                <a:schemeClr val="tx1"/>
              </a:solidFill>
              <a:latin typeface="黑体" panose="02010609060101010101" pitchFamily="49" charset="-122"/>
              <a:ea typeface="黑体" panose="02010609060101010101" pitchFamily="49" charset="-122"/>
            </a:endParaRPr>
          </a:p>
          <a:p>
            <a:pPr algn="ctr"/>
            <a:endParaRPr lang="en-US" altLang="zh-CN" sz="1600" dirty="0">
              <a:solidFill>
                <a:schemeClr val="tx1"/>
              </a:solidFill>
              <a:latin typeface="黑体" panose="02010609060101010101" pitchFamily="49" charset="-122"/>
              <a:ea typeface="黑体" panose="02010609060101010101" pitchFamily="49" charset="-122"/>
            </a:endParaRPr>
          </a:p>
          <a:p>
            <a:pPr algn="ctr"/>
            <a:endParaRPr lang="en-US" altLang="zh-CN" sz="1600" dirty="0">
              <a:solidFill>
                <a:schemeClr val="tx1"/>
              </a:solidFill>
              <a:latin typeface="黑体" panose="02010609060101010101" pitchFamily="49" charset="-122"/>
              <a:ea typeface="黑体" panose="02010609060101010101" pitchFamily="49" charset="-122"/>
            </a:endParaRPr>
          </a:p>
          <a:p>
            <a:pPr algn="ctr"/>
            <a:endParaRPr lang="en-US" altLang="zh-CN" sz="1600" dirty="0">
              <a:solidFill>
                <a:schemeClr val="tx1"/>
              </a:solidFill>
              <a:latin typeface="黑体" panose="02010609060101010101" pitchFamily="49" charset="-122"/>
              <a:ea typeface="黑体" panose="02010609060101010101" pitchFamily="49" charset="-122"/>
            </a:endParaRPr>
          </a:p>
          <a:p>
            <a:pPr algn="ctr"/>
            <a:endParaRPr lang="en-US" altLang="zh-CN" sz="1600" dirty="0">
              <a:solidFill>
                <a:schemeClr val="tx1"/>
              </a:solidFill>
              <a:latin typeface="黑体" panose="02010609060101010101" pitchFamily="49" charset="-122"/>
              <a:ea typeface="黑体" panose="02010609060101010101" pitchFamily="49" charset="-122"/>
            </a:endParaRPr>
          </a:p>
          <a:p>
            <a:pPr algn="ctr"/>
            <a:r>
              <a:rPr lang="en-US" altLang="zh-CN" sz="1600" dirty="0">
                <a:solidFill>
                  <a:schemeClr val="bg1"/>
                </a:solidFill>
                <a:latin typeface="黑体" panose="02010609060101010101" pitchFamily="49" charset="-122"/>
                <a:ea typeface="黑体" panose="02010609060101010101" pitchFamily="49" charset="-122"/>
              </a:rPr>
              <a:t>这需要交通和安全部门共同努力，专门为过渡期设计有效和鲁棒的信号控制算法。</a:t>
            </a:r>
          </a:p>
        </p:txBody>
      </p:sp>
      <p:sp>
        <p:nvSpPr>
          <p:cNvPr id="15" name="箭头: 五边形 14"/>
          <p:cNvSpPr/>
          <p:nvPr/>
        </p:nvSpPr>
        <p:spPr>
          <a:xfrm>
            <a:off x="320172" y="3938284"/>
            <a:ext cx="3711464" cy="2052470"/>
          </a:xfrm>
          <a:prstGeom prst="homePlate">
            <a:avLst/>
          </a:prstGeom>
          <a:noFill/>
          <a:ln w="38100">
            <a:solidFill>
              <a:srgbClr val="E69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black"/>
                </a:solidFill>
                <a:effectLst/>
                <a:uLnTx/>
                <a:uFillTx/>
                <a:latin typeface="黑体" panose="02010609060101010101" pitchFamily="49" charset="-122"/>
                <a:ea typeface="黑体" panose="02010609060101010101" pitchFamily="49" charset="-122"/>
                <a:cs typeface="+mn-cs"/>
              </a:rPr>
              <a:t>总延迟增加百分比接近200%，持续</a:t>
            </a:r>
            <a:r>
              <a:rPr lang="zh-CN" altLang="en-US" sz="1600" noProof="0">
                <a:ln>
                  <a:noFill/>
                </a:ln>
                <a:solidFill>
                  <a:prstClr val="black"/>
                </a:solidFill>
                <a:effectLst/>
                <a:uLnTx/>
                <a:uFillTx/>
                <a:latin typeface="黑体" panose="02010609060101010101" pitchFamily="49" charset="-122"/>
                <a:ea typeface="黑体" panose="02010609060101010101" pitchFamily="49" charset="-122"/>
                <a:sym typeface="+mn-ea"/>
              </a:rPr>
              <a:t>不到20分钟的</a:t>
            </a:r>
            <a:r>
              <a:rPr kumimoji="0" lang="zh-CN" altLang="en-US" sz="1600" b="0" i="0" u="none" strike="noStrike" kern="1200" cap="none" spc="0" normalizeH="0" baseline="0" noProof="0">
                <a:ln>
                  <a:noFill/>
                </a:ln>
                <a:solidFill>
                  <a:prstClr val="black"/>
                </a:solidFill>
                <a:effectLst/>
                <a:uLnTx/>
                <a:uFillTx/>
                <a:latin typeface="黑体" panose="02010609060101010101" pitchFamily="49" charset="-122"/>
                <a:ea typeface="黑体" panose="02010609060101010101" pitchFamily="49" charset="-122"/>
                <a:cs typeface="+mn-cs"/>
              </a:rPr>
              <a:t>攻击，能够触发整个车道的阻塞效应，造成大规模交通堵塞</a:t>
            </a:r>
          </a:p>
        </p:txBody>
      </p:sp>
      <p:sp>
        <p:nvSpPr>
          <p:cNvPr id="16" name="箭头: 五边形 15"/>
          <p:cNvSpPr/>
          <p:nvPr/>
        </p:nvSpPr>
        <p:spPr>
          <a:xfrm flipH="1">
            <a:off x="8574267" y="1304441"/>
            <a:ext cx="3171464" cy="2416213"/>
          </a:xfrm>
          <a:prstGeom prst="homePlate">
            <a:avLst>
              <a:gd name="adj" fmla="val 37058"/>
            </a:avLst>
          </a:prstGeom>
          <a:noFill/>
          <a:ln w="381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rPr>
              <a:t>从根本上说，这是由于过渡期缺乏鲁棒性足够好的信号控制算法造成。当前设计试图推断未装备的车辆数据以解决这一难题是不可靠，它可能会被恶意操纵。</a:t>
            </a:r>
          </a:p>
        </p:txBody>
      </p:sp>
      <p:sp>
        <p:nvSpPr>
          <p:cNvPr id="17" name="箭头: 五边形 16"/>
          <p:cNvSpPr/>
          <p:nvPr/>
        </p:nvSpPr>
        <p:spPr>
          <a:xfrm>
            <a:off x="320172" y="990260"/>
            <a:ext cx="3603646" cy="2052470"/>
          </a:xfrm>
          <a:prstGeom prst="homePlat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如评估中具体显示的那样，最有效的阻塞攻击发生在过渡期</a:t>
            </a:r>
          </a:p>
        </p:txBody>
      </p:sp>
      <p:sp>
        <p:nvSpPr>
          <p:cNvPr id="18" name="箭头: 五边形 17"/>
          <p:cNvSpPr/>
          <p:nvPr/>
        </p:nvSpPr>
        <p:spPr>
          <a:xfrm flipH="1">
            <a:off x="8038004" y="4054226"/>
            <a:ext cx="3707727" cy="2416213"/>
          </a:xfrm>
          <a:prstGeom prst="homePlate">
            <a:avLst>
              <a:gd name="adj" fmla="val 37058"/>
            </a:avLst>
          </a:prstGeom>
          <a:noFill/>
          <a:ln w="38100">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根据目前的I-SIG系统设计，只有当PR达到95%以上时，这种问题才能得到很大程度的缓解。根据美国农业部的估计，需要25-30年才能达到95%。</a:t>
            </a:r>
          </a:p>
        </p:txBody>
      </p:sp>
      <p:sp>
        <p:nvSpPr>
          <p:cNvPr id="19" name="文本框 18"/>
          <p:cNvSpPr txBox="1"/>
          <p:nvPr/>
        </p:nvSpPr>
        <p:spPr>
          <a:xfrm flipH="1">
            <a:off x="947420" y="130810"/>
            <a:ext cx="5711190" cy="706755"/>
          </a:xfrm>
          <a:prstGeom prst="rect">
            <a:avLst/>
          </a:prstGeom>
          <a:noFill/>
        </p:spPr>
        <p:txBody>
          <a:bodyPr wrap="square" rtlCol="0">
            <a:spAutoFit/>
          </a:bodyPr>
          <a:lstStyle/>
          <a:p>
            <a:pPr algn="ctr"/>
            <a:r>
              <a:rPr lang="zh-CN" altLang="en-US" sz="4000" b="1">
                <a:solidFill>
                  <a:srgbClr val="003399"/>
                </a:solidFill>
                <a:latin typeface="黑体" panose="02010609060101010101" pitchFamily="49" charset="-122"/>
                <a:ea typeface="黑体" panose="02010609060101010101" pitchFamily="49" charset="-122"/>
                <a:sym typeface="+mn-ea"/>
              </a:rPr>
              <a:t>过渡期的鲁棒算法设计</a:t>
            </a:r>
            <a:endParaRPr lang="zh-CN" altLang="en-US" sz="4000" dirty="0">
              <a:solidFill>
                <a:srgbClr val="003399"/>
              </a:solidFill>
              <a:latin typeface="黑体" panose="02010609060101010101" pitchFamily="49" charset="-122"/>
              <a:ea typeface="黑体" panose="02010609060101010101" pitchFamily="49" charset="-122"/>
            </a:endParaRPr>
          </a:p>
        </p:txBody>
      </p:sp>
      <p:grpSp>
        <p:nvGrpSpPr>
          <p:cNvPr id="24" name="组合 23"/>
          <p:cNvGrpSpPr/>
          <p:nvPr/>
        </p:nvGrpSpPr>
        <p:grpSpPr>
          <a:xfrm>
            <a:off x="320172" y="274706"/>
            <a:ext cx="540000" cy="540000"/>
            <a:chOff x="328496" y="364706"/>
            <a:chExt cx="540000" cy="540000"/>
          </a:xfrm>
        </p:grpSpPr>
        <p:sp>
          <p:nvSpPr>
            <p:cNvPr id="25" name="矩形 24"/>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形 9" descr="带齿轮的头部"/>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362950" y="1603745"/>
            <a:ext cx="1569772" cy="1569772"/>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 39"/>
          <p:cNvPicPr>
            <a:picLocks noChangeAspect="1"/>
          </p:cNvPicPr>
          <p:nvPr/>
        </p:nvPicPr>
        <p:blipFill rotWithShape="1">
          <a:blip r:embed="rId2" cstate="print">
            <a:extLst>
              <a:ext uri="{28A0092B-C50C-407E-A947-70E740481C1C}">
                <a14:useLocalDpi xmlns:a14="http://schemas.microsoft.com/office/drawing/2010/main" val="0"/>
              </a:ext>
            </a:extLst>
          </a:blip>
          <a:srcRect b="15710"/>
          <a:stretch>
            <a:fillRect/>
          </a:stretch>
        </p:blipFill>
        <p:spPr>
          <a:xfrm>
            <a:off x="0" y="0"/>
            <a:ext cx="12192000" cy="6858000"/>
          </a:xfrm>
          <a:prstGeom prst="rect">
            <a:avLst/>
          </a:prstGeom>
        </p:spPr>
      </p:pic>
      <p:sp>
        <p:nvSpPr>
          <p:cNvPr id="42" name="矩形 41"/>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7" name="直接连接符 36"/>
          <p:cNvCxnSpPr/>
          <p:nvPr/>
        </p:nvCxnSpPr>
        <p:spPr>
          <a:xfrm>
            <a:off x="6096000" y="5937814"/>
            <a:ext cx="5867104" cy="0"/>
          </a:xfrm>
          <a:prstGeom prst="line">
            <a:avLst/>
          </a:prstGeom>
          <a:ln w="76200">
            <a:solidFill>
              <a:srgbClr val="E69600"/>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flipH="1">
            <a:off x="947420" y="130810"/>
            <a:ext cx="4302760" cy="706755"/>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RSU的性能改进</a:t>
            </a:r>
          </a:p>
        </p:txBody>
      </p:sp>
      <p:grpSp>
        <p:nvGrpSpPr>
          <p:cNvPr id="5" name="组合 4"/>
          <p:cNvGrpSpPr/>
          <p:nvPr/>
        </p:nvGrpSpPr>
        <p:grpSpPr>
          <a:xfrm>
            <a:off x="320172" y="274706"/>
            <a:ext cx="540000" cy="540000"/>
            <a:chOff x="328496" y="364706"/>
            <a:chExt cx="540000" cy="540000"/>
          </a:xfrm>
        </p:grpSpPr>
        <p:sp>
          <p:nvSpPr>
            <p:cNvPr id="6" name="矩形 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cxnSp>
        <p:nvCxnSpPr>
          <p:cNvPr id="11" name="直接连接符 10"/>
          <p:cNvCxnSpPr/>
          <p:nvPr/>
        </p:nvCxnSpPr>
        <p:spPr>
          <a:xfrm>
            <a:off x="320172" y="3796496"/>
            <a:ext cx="11655736" cy="0"/>
          </a:xfrm>
          <a:prstGeom prst="line">
            <a:avLst/>
          </a:prstGeom>
          <a:ln w="76200">
            <a:solidFill>
              <a:srgbClr val="003399"/>
            </a:solidFill>
          </a:ln>
        </p:spPr>
        <p:style>
          <a:lnRef idx="1">
            <a:schemeClr val="accent1"/>
          </a:lnRef>
          <a:fillRef idx="0">
            <a:schemeClr val="accent1"/>
          </a:fillRef>
          <a:effectRef idx="0">
            <a:schemeClr val="accent1"/>
          </a:effectRef>
          <a:fontRef idx="minor">
            <a:schemeClr val="tx1"/>
          </a:fontRef>
        </p:style>
      </p:cxnSp>
      <p:sp>
        <p:nvSpPr>
          <p:cNvPr id="12" name="椭圆 11"/>
          <p:cNvSpPr/>
          <p:nvPr/>
        </p:nvSpPr>
        <p:spPr>
          <a:xfrm>
            <a:off x="1464017" y="3372471"/>
            <a:ext cx="848049" cy="848049"/>
          </a:xfrm>
          <a:prstGeom prst="ellipse">
            <a:avLst/>
          </a:prstGeom>
          <a:solidFill>
            <a:srgbClr val="003399"/>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对话气泡: 圆角矩形 31"/>
          <p:cNvSpPr/>
          <p:nvPr/>
        </p:nvSpPr>
        <p:spPr>
          <a:xfrm>
            <a:off x="2984500" y="4641215"/>
            <a:ext cx="2203450" cy="2094865"/>
          </a:xfrm>
          <a:prstGeom prst="wedgeRoundRectCallout">
            <a:avLst>
              <a:gd name="adj1" fmla="val -23380"/>
              <a:gd name="adj2" fmla="val -65124"/>
              <a:gd name="adj3" fmla="val 16667"/>
            </a:avLst>
          </a:prstGeom>
          <a:solidFill>
            <a:schemeClr val="bg1"/>
          </a:solidFill>
          <a:ln w="57150">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a:solidFill>
                  <a:srgbClr val="003399"/>
                </a:solidFill>
                <a:latin typeface="黑体" panose="02010609060101010101" pitchFamily="49" charset="-122"/>
                <a:ea typeface="黑体" panose="02010609060101010101" pitchFamily="49" charset="-122"/>
              </a:rPr>
              <a:t>由于当前RSU的性能有限，I-SIG系统必须使用COP算法的次优实现，这被发现引入了最后一辆车的优势，使得来自单个攻击车辆的数据显著影响信号控制。</a:t>
            </a:r>
          </a:p>
        </p:txBody>
      </p:sp>
      <p:sp>
        <p:nvSpPr>
          <p:cNvPr id="33" name="对话气泡: 圆角矩形 32"/>
          <p:cNvSpPr/>
          <p:nvPr/>
        </p:nvSpPr>
        <p:spPr>
          <a:xfrm>
            <a:off x="8206147" y="4646594"/>
            <a:ext cx="1817226" cy="2095018"/>
          </a:xfrm>
          <a:prstGeom prst="wedgeRoundRectCallout">
            <a:avLst>
              <a:gd name="adj1" fmla="val -22107"/>
              <a:gd name="adj2" fmla="val -66782"/>
              <a:gd name="adj3" fmla="val 16667"/>
            </a:avLst>
          </a:prstGeom>
          <a:solidFill>
            <a:schemeClr val="bg1"/>
          </a:solidFill>
          <a:ln w="57150">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rgbClr val="003399"/>
                </a:solidFill>
                <a:latin typeface="黑体" panose="02010609060101010101" pitchFamily="49" charset="-122"/>
                <a:ea typeface="黑体" panose="02010609060101010101" pitchFamily="49" charset="-122"/>
              </a:rPr>
              <a:t>因为更多的计算能力有助于更好地平衡安全性和性能之间的平衡</a:t>
            </a:r>
          </a:p>
        </p:txBody>
      </p:sp>
      <p:sp>
        <p:nvSpPr>
          <p:cNvPr id="25" name="椭圆 24"/>
          <p:cNvSpPr/>
          <p:nvPr/>
        </p:nvSpPr>
        <p:spPr>
          <a:xfrm>
            <a:off x="3163611" y="3372471"/>
            <a:ext cx="848049" cy="848049"/>
          </a:xfrm>
          <a:prstGeom prst="ellipse">
            <a:avLst/>
          </a:prstGeom>
          <a:solidFill>
            <a:srgbClr val="003399"/>
          </a:solidFill>
          <a:ln>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4823057" y="3408869"/>
            <a:ext cx="848049" cy="848049"/>
          </a:xfrm>
          <a:prstGeom prst="ellipse">
            <a:avLst/>
          </a:prstGeom>
          <a:solidFill>
            <a:srgbClr val="003399"/>
          </a:solidFill>
          <a:ln>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6525541" y="3405258"/>
            <a:ext cx="848049" cy="848049"/>
          </a:xfrm>
          <a:prstGeom prst="ellipse">
            <a:avLst/>
          </a:prstGeom>
          <a:solidFill>
            <a:srgbClr val="003399"/>
          </a:solidFill>
          <a:ln>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8181503" y="3375188"/>
            <a:ext cx="848049" cy="848049"/>
          </a:xfrm>
          <a:prstGeom prst="ellipse">
            <a:avLst/>
          </a:prstGeom>
          <a:solidFill>
            <a:srgbClr val="003399"/>
          </a:solidFill>
          <a:ln>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826907" y="3283155"/>
            <a:ext cx="848049" cy="848049"/>
          </a:xfrm>
          <a:prstGeom prst="ellipse">
            <a:avLst/>
          </a:prstGeom>
          <a:solidFill>
            <a:srgbClr val="003399"/>
          </a:solidFill>
          <a:ln>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形 2" descr="监视器"/>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589798" y="3499961"/>
            <a:ext cx="593070" cy="593070"/>
          </a:xfrm>
          <a:prstGeom prst="rect">
            <a:avLst/>
          </a:prstGeom>
        </p:spPr>
      </p:pic>
      <p:pic>
        <p:nvPicPr>
          <p:cNvPr id="10" name="图形 9" descr="无线路由器"/>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904307" y="3356901"/>
            <a:ext cx="725970" cy="725970"/>
          </a:xfrm>
          <a:prstGeom prst="rect">
            <a:avLst/>
          </a:prstGeom>
        </p:spPr>
      </p:pic>
      <p:pic>
        <p:nvPicPr>
          <p:cNvPr id="14" name="图形 13" descr="处理器"/>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268540" y="3483684"/>
            <a:ext cx="673973" cy="673973"/>
          </a:xfrm>
          <a:prstGeom prst="rect">
            <a:avLst/>
          </a:prstGeom>
        </p:spPr>
      </p:pic>
      <p:pic>
        <p:nvPicPr>
          <p:cNvPr id="16" name="图形 15" descr="插头"/>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6588132" y="3494744"/>
            <a:ext cx="753346" cy="753346"/>
          </a:xfrm>
          <a:prstGeom prst="rect">
            <a:avLst/>
          </a:prstGeom>
        </p:spPr>
      </p:pic>
      <p:pic>
        <p:nvPicPr>
          <p:cNvPr id="18" name="图形 17" descr="信号塔"/>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4930433" y="3499961"/>
            <a:ext cx="647224" cy="647224"/>
          </a:xfrm>
          <a:prstGeom prst="rect">
            <a:avLst/>
          </a:prstGeom>
        </p:spPr>
      </p:pic>
      <p:pic>
        <p:nvPicPr>
          <p:cNvPr id="38" name="图形 37" descr="Web 摄像头"/>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3166501" y="3372471"/>
            <a:ext cx="848050" cy="848050"/>
          </a:xfrm>
          <a:prstGeom prst="rect">
            <a:avLst/>
          </a:prstGeom>
        </p:spPr>
      </p:pic>
      <p:sp>
        <p:nvSpPr>
          <p:cNvPr id="26" name="对话气泡: 圆角矩形 25"/>
          <p:cNvSpPr/>
          <p:nvPr/>
        </p:nvSpPr>
        <p:spPr>
          <a:xfrm>
            <a:off x="1153160" y="856615"/>
            <a:ext cx="2203450" cy="2094865"/>
          </a:xfrm>
          <a:prstGeom prst="wedgeRoundRectCallout">
            <a:avLst>
              <a:gd name="adj1" fmla="val -19836"/>
              <a:gd name="adj2" fmla="val 67389"/>
              <a:gd name="adj3" fmla="val 16667"/>
            </a:avLst>
          </a:prstGeom>
          <a:solidFill>
            <a:schemeClr val="bg1"/>
          </a:solidFill>
          <a:ln w="57150">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rgbClr val="003399"/>
                </a:solidFill>
                <a:latin typeface="黑体" panose="02010609060101010101" pitchFamily="49" charset="-122"/>
                <a:ea typeface="黑体" panose="02010609060101010101" pitchFamily="49" charset="-122"/>
              </a:rPr>
              <a:t>COP算法中基于到达时间的信号规划非常适合基于CV的信号控制，并且当给定足够的计算能力时，此类规划确实很难在整个部署期间受到少量伪造数据的恶意影响。</a:t>
            </a:r>
          </a:p>
        </p:txBody>
      </p:sp>
      <p:sp>
        <p:nvSpPr>
          <p:cNvPr id="2" name="对话气泡: 圆角矩形 25"/>
          <p:cNvSpPr/>
          <p:nvPr/>
        </p:nvSpPr>
        <p:spPr>
          <a:xfrm>
            <a:off x="6181725" y="849630"/>
            <a:ext cx="2454910" cy="2102485"/>
          </a:xfrm>
          <a:prstGeom prst="wedgeRoundRectCallout">
            <a:avLst>
              <a:gd name="adj1" fmla="val -19836"/>
              <a:gd name="adj2" fmla="val 67389"/>
              <a:gd name="adj3" fmla="val 16667"/>
            </a:avLst>
          </a:prstGeom>
          <a:solidFill>
            <a:schemeClr val="bg1"/>
          </a:solidFill>
          <a:ln w="57150">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rgbClr val="003399"/>
                </a:solidFill>
                <a:latin typeface="黑体" panose="02010609060101010101" pitchFamily="49" charset="-122"/>
                <a:ea typeface="黑体" panose="02010609060101010101" pitchFamily="49" charset="-122"/>
              </a:rPr>
              <a:t>因此，即使解决了过渡期的安全挑战，系统仍可能受到数据欺骗攻击的极大操纵。因此，提高当今RSU的性能（软件级别（例如代码优化）和硬件级别（例如CPU和内存升级））非常重要，以便在交通控制中使用更优化的配置。</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p:cNvPicPr>
            <a:picLocks noChangeAspect="1"/>
          </p:cNvPicPr>
          <p:nvPr/>
        </p:nvPicPr>
        <p:blipFill rotWithShape="1">
          <a:blip r:embed="rId3" cstate="print">
            <a:extLst>
              <a:ext uri="{28A0092B-C50C-407E-A947-70E740481C1C}">
                <a14:useLocalDpi xmlns:a14="http://schemas.microsoft.com/office/drawing/2010/main" val="0"/>
              </a:ext>
            </a:extLst>
          </a:blip>
          <a:srcRect b="15709"/>
          <a:stretch>
            <a:fillRect/>
          </a:stretch>
        </p:blipFill>
        <p:spPr>
          <a:xfrm>
            <a:off x="-1" y="-8319"/>
            <a:ext cx="12191999" cy="6858001"/>
          </a:xfrm>
          <a:prstGeom prst="rect">
            <a:avLst/>
          </a:prstGeom>
        </p:spPr>
      </p:pic>
      <p:sp>
        <p:nvSpPr>
          <p:cNvPr id="34" name="矩形 33"/>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graphicFrame>
        <p:nvGraphicFramePr>
          <p:cNvPr id="12" name="图表 11"/>
          <p:cNvGraphicFramePr/>
          <p:nvPr/>
        </p:nvGraphicFramePr>
        <p:xfrm>
          <a:off x="2270625" y="729759"/>
          <a:ext cx="7754423" cy="5169616"/>
        </p:xfrm>
        <a:graphic>
          <a:graphicData uri="http://schemas.openxmlformats.org/drawingml/2006/chart">
            <c:chart xmlns:c="http://schemas.openxmlformats.org/drawingml/2006/chart" xmlns:r="http://schemas.openxmlformats.org/officeDocument/2006/relationships" r:id="rId5"/>
          </a:graphicData>
        </a:graphic>
      </p:graphicFrame>
      <p:sp>
        <p:nvSpPr>
          <p:cNvPr id="13" name="椭圆 12"/>
          <p:cNvSpPr/>
          <p:nvPr/>
        </p:nvSpPr>
        <p:spPr>
          <a:xfrm>
            <a:off x="4679315" y="1802765"/>
            <a:ext cx="2834005" cy="3022600"/>
          </a:xfrm>
          <a:prstGeom prst="ellipse">
            <a:avLst/>
          </a:prstGeom>
          <a:solidFill>
            <a:srgbClr val="003399"/>
          </a:solid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600" dirty="0">
              <a:solidFill>
                <a:schemeClr val="tx1"/>
              </a:solidFill>
              <a:latin typeface="黑体" panose="02010609060101010101" pitchFamily="49" charset="-122"/>
              <a:ea typeface="黑体" panose="02010609060101010101" pitchFamily="49" charset="-122"/>
            </a:endParaRPr>
          </a:p>
          <a:p>
            <a:pPr algn="ctr"/>
            <a:endParaRPr lang="en-US" altLang="zh-CN" sz="1600" dirty="0">
              <a:solidFill>
                <a:schemeClr val="tx1"/>
              </a:solidFill>
              <a:latin typeface="黑体" panose="02010609060101010101" pitchFamily="49" charset="-122"/>
              <a:ea typeface="黑体" panose="02010609060101010101" pitchFamily="49" charset="-122"/>
            </a:endParaRPr>
          </a:p>
          <a:p>
            <a:pPr algn="ctr"/>
            <a:endParaRPr lang="en-US" altLang="zh-CN" sz="1600" dirty="0">
              <a:solidFill>
                <a:schemeClr val="tx1"/>
              </a:solidFill>
              <a:latin typeface="黑体" panose="02010609060101010101" pitchFamily="49" charset="-122"/>
              <a:ea typeface="黑体" panose="02010609060101010101" pitchFamily="49" charset="-122"/>
            </a:endParaRPr>
          </a:p>
          <a:p>
            <a:pPr algn="ctr"/>
            <a:endParaRPr lang="en-US" altLang="zh-CN" sz="1600" dirty="0">
              <a:solidFill>
                <a:schemeClr val="tx1"/>
              </a:solidFill>
              <a:latin typeface="黑体" panose="02010609060101010101" pitchFamily="49" charset="-122"/>
              <a:ea typeface="黑体" panose="02010609060101010101" pitchFamily="49" charset="-122"/>
            </a:endParaRPr>
          </a:p>
          <a:p>
            <a:pPr algn="ctr"/>
            <a:endParaRPr lang="en-US" altLang="zh-CN" sz="1600" dirty="0">
              <a:solidFill>
                <a:schemeClr val="tx1"/>
              </a:solidFill>
              <a:latin typeface="黑体" panose="02010609060101010101" pitchFamily="49" charset="-122"/>
              <a:ea typeface="黑体" panose="02010609060101010101" pitchFamily="49" charset="-122"/>
            </a:endParaRPr>
          </a:p>
          <a:p>
            <a:pPr algn="ctr"/>
            <a:r>
              <a:rPr lang="en-US" altLang="zh-CN" sz="1600" dirty="0">
                <a:solidFill>
                  <a:schemeClr val="bg1"/>
                </a:solidFill>
                <a:latin typeface="黑体" panose="02010609060101010101" pitchFamily="49" charset="-122"/>
                <a:ea typeface="黑体" panose="02010609060101010101" pitchFamily="49" charset="-122"/>
              </a:rPr>
              <a:t> 在这个方向上的一个挑战是如何最好地利用不同类型的基础设施侧传感器来设计一个既精确又难以回避的检测系统</a:t>
            </a:r>
          </a:p>
        </p:txBody>
      </p:sp>
      <p:sp>
        <p:nvSpPr>
          <p:cNvPr id="15" name="箭头: 五边形 14"/>
          <p:cNvSpPr/>
          <p:nvPr/>
        </p:nvSpPr>
        <p:spPr>
          <a:xfrm>
            <a:off x="320172" y="3938284"/>
            <a:ext cx="3711464" cy="2052470"/>
          </a:xfrm>
          <a:prstGeom prst="homePlate">
            <a:avLst/>
          </a:prstGeom>
          <a:noFill/>
          <a:ln w="38100">
            <a:solidFill>
              <a:srgbClr val="E69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cap="none" spc="0" normalizeH="0" baseline="0" noProof="0">
                <a:ln>
                  <a:noFill/>
                </a:ln>
                <a:solidFill>
                  <a:prstClr val="black"/>
                </a:solidFill>
                <a:effectLst/>
                <a:uLnTx/>
                <a:uFillTx/>
                <a:latin typeface="黑体" panose="02010609060101010101" pitchFamily="49" charset="-122"/>
                <a:ea typeface="黑体" panose="02010609060101010101" pitchFamily="49" charset="-122"/>
              </a:rPr>
              <a:t>在目前的设计中，I-SIG系统只有一个关于攻击车辆的数据源</a:t>
            </a: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cap="none" spc="0" normalizeH="0" baseline="0" noProof="0">
                <a:ln>
                  <a:noFill/>
                </a:ln>
                <a:solidFill>
                  <a:prstClr val="black"/>
                </a:solidFill>
                <a:effectLst/>
                <a:uLnTx/>
                <a:uFillTx/>
                <a:latin typeface="黑体" panose="02010609060101010101" pitchFamily="49" charset="-122"/>
                <a:ea typeface="黑体" panose="02010609060101010101" pitchFamily="49" charset="-122"/>
              </a:rPr>
              <a:t>攻击者控制的轨迹数据，但攻击者可以有策略地控制欺骗数据，使车辆轨迹看起来完全正常</a:t>
            </a:r>
          </a:p>
        </p:txBody>
      </p:sp>
      <p:sp>
        <p:nvSpPr>
          <p:cNvPr id="16" name="箭头: 五边形 15"/>
          <p:cNvSpPr/>
          <p:nvPr/>
        </p:nvSpPr>
        <p:spPr>
          <a:xfrm flipH="1">
            <a:off x="8574267" y="1304441"/>
            <a:ext cx="3171464" cy="2416213"/>
          </a:xfrm>
          <a:prstGeom prst="homePlate">
            <a:avLst>
              <a:gd name="adj" fmla="val 37058"/>
            </a:avLst>
          </a:prstGeom>
          <a:noFill/>
          <a:ln w="381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latin typeface="黑体" panose="02010609060101010101" pitchFamily="49" charset="-122"/>
                <a:ea typeface="黑体" panose="02010609060101010101" pitchFamily="49" charset="-122"/>
              </a:rPr>
              <a:t>为了保证BSM消息的有效性，基础设施侧的数据欺骗检测需要依赖攻击者不易控制的数据源，如基础设施控制的传感器，来交叉验证BSM消息中的数据。</a:t>
            </a:r>
          </a:p>
        </p:txBody>
      </p:sp>
      <p:sp>
        <p:nvSpPr>
          <p:cNvPr id="17" name="箭头: 五边形 16"/>
          <p:cNvSpPr/>
          <p:nvPr/>
        </p:nvSpPr>
        <p:spPr>
          <a:xfrm>
            <a:off x="320172" y="990260"/>
            <a:ext cx="3603646" cy="2052470"/>
          </a:xfrm>
          <a:prstGeom prst="homePlat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由于这些消息仍然是正确签名的，因此这种防御必须依赖于数据有效性检查</a:t>
            </a:r>
          </a:p>
        </p:txBody>
      </p:sp>
      <p:sp>
        <p:nvSpPr>
          <p:cNvPr id="18" name="箭头: 五边形 17"/>
          <p:cNvSpPr/>
          <p:nvPr/>
        </p:nvSpPr>
        <p:spPr>
          <a:xfrm flipH="1">
            <a:off x="8038004" y="4054226"/>
            <a:ext cx="3707727" cy="2416213"/>
          </a:xfrm>
          <a:prstGeom prst="homePlate">
            <a:avLst>
              <a:gd name="adj" fmla="val 37058"/>
            </a:avLst>
          </a:prstGeom>
          <a:noFill/>
          <a:ln w="38100">
            <a:solidFill>
              <a:srgbClr val="00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600" dirty="0">
                <a:solidFill>
                  <a:prstClr val="black"/>
                </a:solidFill>
                <a:latin typeface="黑体" panose="02010609060101010101" pitchFamily="49" charset="-122"/>
                <a:ea typeface="黑体" panose="02010609060101010101" pitchFamily="49" charset="-122"/>
              </a:rPr>
              <a:t>本文</a:t>
            </a:r>
            <a:r>
              <a:rPr kumimoji="0" lang="zh-CN" altLang="en-US" sz="1600" b="0" i="0" u="none" strike="noStrike" kern="120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发现，实际上有现成的基础设施端传感器可以用于此目的。 例如，在当今的交通控制中，埋在每条车道停车栏下的车辆探测器被用来测量聚合的交通信息，而且成本可控。可能需要安装具有更多信息数据的传感器，例如摄像头</a:t>
            </a:r>
          </a:p>
        </p:txBody>
      </p:sp>
      <p:sp>
        <p:nvSpPr>
          <p:cNvPr id="19" name="文本框 18"/>
          <p:cNvSpPr txBox="1"/>
          <p:nvPr/>
        </p:nvSpPr>
        <p:spPr>
          <a:xfrm flipH="1">
            <a:off x="947420" y="130810"/>
            <a:ext cx="5711190" cy="706755"/>
          </a:xfrm>
          <a:prstGeom prst="rect">
            <a:avLst/>
          </a:prstGeom>
          <a:noFill/>
        </p:spPr>
        <p:txBody>
          <a:bodyPr wrap="square" rtlCol="0">
            <a:spAutoFit/>
          </a:bodyPr>
          <a:lstStyle/>
          <a:p>
            <a:pPr algn="ctr"/>
            <a:r>
              <a:rPr lang="zh-CN" altLang="en-US" sz="4000" b="1">
                <a:solidFill>
                  <a:srgbClr val="003399"/>
                </a:solidFill>
                <a:latin typeface="黑体" panose="02010609060101010101" pitchFamily="49" charset="-122"/>
                <a:ea typeface="黑体" panose="02010609060101010101" pitchFamily="49" charset="-122"/>
                <a:sym typeface="+mn-ea"/>
              </a:rPr>
              <a:t>数据欺骗检测</a:t>
            </a:r>
          </a:p>
        </p:txBody>
      </p:sp>
      <p:grpSp>
        <p:nvGrpSpPr>
          <p:cNvPr id="24" name="组合 23"/>
          <p:cNvGrpSpPr/>
          <p:nvPr/>
        </p:nvGrpSpPr>
        <p:grpSpPr>
          <a:xfrm>
            <a:off x="320172" y="274706"/>
            <a:ext cx="540000" cy="540000"/>
            <a:chOff x="328496" y="364706"/>
            <a:chExt cx="540000" cy="540000"/>
          </a:xfrm>
        </p:grpSpPr>
        <p:sp>
          <p:nvSpPr>
            <p:cNvPr id="25" name="矩形 24"/>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形 9" descr="带齿轮的头部"/>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420735" y="1472935"/>
            <a:ext cx="1569772" cy="1569772"/>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形 28" descr="毕业帽"/>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750" y="2475374"/>
            <a:ext cx="5234508" cy="5234508"/>
          </a:xfrm>
          <a:prstGeom prst="rect">
            <a:avLst/>
          </a:prstGeom>
        </p:spPr>
      </p:pic>
      <p:grpSp>
        <p:nvGrpSpPr>
          <p:cNvPr id="16" name="组合 15"/>
          <p:cNvGrpSpPr/>
          <p:nvPr/>
        </p:nvGrpSpPr>
        <p:grpSpPr>
          <a:xfrm>
            <a:off x="1329260" y="1248355"/>
            <a:ext cx="7321805" cy="1697602"/>
            <a:chOff x="2424136" y="1811320"/>
            <a:chExt cx="3317413" cy="769161"/>
          </a:xfrm>
        </p:grpSpPr>
        <p:grpSp>
          <p:nvGrpSpPr>
            <p:cNvPr id="17" name="组合 16"/>
            <p:cNvGrpSpPr/>
            <p:nvPr/>
          </p:nvGrpSpPr>
          <p:grpSpPr>
            <a:xfrm>
              <a:off x="2424136" y="1811320"/>
              <a:ext cx="2973472" cy="769161"/>
              <a:chOff x="2629986" y="1459214"/>
              <a:chExt cx="3770606" cy="975360"/>
            </a:xfrm>
          </p:grpSpPr>
          <p:grpSp>
            <p:nvGrpSpPr>
              <p:cNvPr id="19" name="组合 18"/>
              <p:cNvGrpSpPr/>
              <p:nvPr/>
            </p:nvGrpSpPr>
            <p:grpSpPr>
              <a:xfrm>
                <a:off x="2629986" y="1459214"/>
                <a:ext cx="3770606" cy="975360"/>
                <a:chOff x="1166287" y="1249680"/>
                <a:chExt cx="3770606" cy="975360"/>
              </a:xfrm>
              <a:solidFill>
                <a:srgbClr val="003399"/>
              </a:solidFill>
            </p:grpSpPr>
            <p:sp>
              <p:nvSpPr>
                <p:cNvPr id="22" name="矩形 21"/>
                <p:cNvSpPr/>
                <p:nvPr/>
              </p:nvSpPr>
              <p:spPr>
                <a:xfrm>
                  <a:off x="1651546" y="1249680"/>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椭圆 19"/>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000" dirty="0">
                    <a:solidFill>
                      <a:srgbClr val="003399"/>
                    </a:solidFill>
                    <a:latin typeface="Arial Black" panose="020B0A04020102020204" pitchFamily="34" charset="0"/>
                    <a:ea typeface="黑体" panose="02010609060101010101" pitchFamily="49" charset="-122"/>
                  </a:rPr>
                  <a:t>8</a:t>
                </a:r>
                <a:endParaRPr lang="zh-CN" altLang="en-US" sz="6000" dirty="0">
                  <a:solidFill>
                    <a:srgbClr val="003399"/>
                  </a:solidFill>
                  <a:latin typeface="Arial Black" panose="020B0A04020102020204" pitchFamily="34" charset="0"/>
                  <a:ea typeface="黑体" panose="02010609060101010101" pitchFamily="49" charset="-122"/>
                </a:endParaRPr>
              </a:p>
            </p:txBody>
          </p:sp>
        </p:grpSp>
        <p:sp>
          <p:nvSpPr>
            <p:cNvPr id="18" name="文本框 17"/>
            <p:cNvSpPr txBox="1"/>
            <p:nvPr/>
          </p:nvSpPr>
          <p:spPr>
            <a:xfrm>
              <a:off x="3150749" y="1965809"/>
              <a:ext cx="2590800" cy="459761"/>
            </a:xfrm>
            <a:prstGeom prst="rect">
              <a:avLst/>
            </a:prstGeom>
            <a:noFill/>
          </p:spPr>
          <p:txBody>
            <a:bodyPr wrap="square" rtlCol="0">
              <a:spAutoFit/>
            </a:bodyPr>
            <a:lstStyle/>
            <a:p>
              <a:r>
                <a:rPr lang="zh-CN" altLang="en-US" sz="6000" dirty="0">
                  <a:solidFill>
                    <a:schemeClr val="bg1"/>
                  </a:solidFill>
                  <a:latin typeface="黑体" panose="02010609060101010101" pitchFamily="49" charset="-122"/>
                  <a:ea typeface="黑体" panose="02010609060101010101" pitchFamily="49" charset="-122"/>
                </a:rPr>
                <a:t>总结</a:t>
              </a:r>
            </a:p>
          </p:txBody>
        </p:sp>
      </p:grpSp>
      <p:grpSp>
        <p:nvGrpSpPr>
          <p:cNvPr id="7" name="组合 6"/>
          <p:cNvGrpSpPr/>
          <p:nvPr/>
        </p:nvGrpSpPr>
        <p:grpSpPr>
          <a:xfrm>
            <a:off x="7042496" y="-663036"/>
            <a:ext cx="5680997" cy="8189088"/>
            <a:chOff x="6922851" y="0"/>
            <a:chExt cx="5269149" cy="6858000"/>
          </a:xfrm>
          <a:solidFill>
            <a:srgbClr val="003399"/>
          </a:solidFill>
        </p:grpSpPr>
        <p:sp>
          <p:nvSpPr>
            <p:cNvPr id="8" name="椭圆 7"/>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7744444" y="0"/>
            <a:ext cx="4447556" cy="6858000"/>
            <a:chOff x="6922851" y="0"/>
            <a:chExt cx="5269149" cy="6858000"/>
          </a:xfrm>
          <a:blipFill dpi="0" rotWithShape="1">
            <a:blip r:embed="rId3"/>
            <a:srcRect/>
            <a:stretch>
              <a:fillRect l="-50000" r="-50000"/>
            </a:stretch>
          </a:blipFill>
        </p:grpSpPr>
        <p:sp>
          <p:nvSpPr>
            <p:cNvPr id="4" name="椭圆 3"/>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482533" y="3677002"/>
            <a:ext cx="565081" cy="782356"/>
            <a:chOff x="1503096" y="3024687"/>
            <a:chExt cx="565081" cy="782356"/>
          </a:xfrm>
          <a:solidFill>
            <a:schemeClr val="bg2">
              <a:lumMod val="75000"/>
            </a:schemeClr>
          </a:solidFill>
        </p:grpSpPr>
        <p:sp>
          <p:nvSpPr>
            <p:cNvPr id="25" name="等腰三角形 24"/>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flipV="1">
            <a:off x="4865803" y="4802426"/>
            <a:ext cx="543059" cy="751867"/>
            <a:chOff x="1503096" y="3024687"/>
            <a:chExt cx="565081" cy="782356"/>
          </a:xfrm>
          <a:solidFill>
            <a:schemeClr val="bg2">
              <a:lumMod val="75000"/>
            </a:schemeClr>
          </a:solidFill>
        </p:grpSpPr>
        <p:sp>
          <p:nvSpPr>
            <p:cNvPr id="31" name="等腰三角形 30"/>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320172" y="274706"/>
            <a:ext cx="540000" cy="540000"/>
            <a:chOff x="328496" y="364706"/>
            <a:chExt cx="540000" cy="540000"/>
          </a:xfrm>
        </p:grpSpPr>
        <p:sp>
          <p:nvSpPr>
            <p:cNvPr id="36" name="矩形 3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3"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3" name="文本框 12"/>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总结</a:t>
            </a: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2415652" y="2090172"/>
            <a:ext cx="7706334" cy="2676525"/>
          </a:xfrm>
          <a:prstGeom prst="rect">
            <a:avLst/>
          </a:prstGeom>
          <a:noFill/>
        </p:spPr>
        <p:txBody>
          <a:bodyPr wrap="square" rtlCol="0">
            <a:spAutoFit/>
          </a:bodyPr>
          <a:lstStyle/>
          <a:p>
            <a:pPr indent="457200"/>
            <a:r>
              <a:rPr lang="zh-CN" altLang="en-US" sz="2400" dirty="0">
                <a:solidFill>
                  <a:schemeClr val="bg2">
                    <a:lumMod val="50000"/>
                  </a:schemeClr>
                </a:solidFill>
                <a:latin typeface="微软雅黑" panose="020B0503020204020204" pitchFamily="34" charset="-122"/>
                <a:ea typeface="微软雅黑" panose="020B0503020204020204" pitchFamily="34" charset="-122"/>
              </a:rPr>
              <a:t>本文对新兴的基于cv的信号控制系统进行了首次安全性分析。针对一个高度现实的威胁模型，即来自单一攻击车辆的数据欺骗，本文进行了漏洞分析，发现当前使用的的</a:t>
            </a:r>
            <a:r>
              <a:rPr lang="en-US" altLang="zh-CN" sz="2400" dirty="0">
                <a:solidFill>
                  <a:schemeClr val="bg2">
                    <a:lumMod val="50000"/>
                  </a:schemeClr>
                </a:solidFill>
                <a:latin typeface="微软雅黑" panose="020B0503020204020204" pitchFamily="34" charset="-122"/>
                <a:ea typeface="微软雅黑" panose="020B0503020204020204" pitchFamily="34" charset="-122"/>
              </a:rPr>
              <a:t>COP</a:t>
            </a:r>
            <a:r>
              <a:rPr lang="zh-CN" altLang="en-US" sz="2400" dirty="0">
                <a:solidFill>
                  <a:schemeClr val="bg2">
                    <a:lumMod val="50000"/>
                  </a:schemeClr>
                </a:solidFill>
                <a:latin typeface="微软雅黑" panose="020B0503020204020204" pitchFamily="34" charset="-122"/>
                <a:ea typeface="微软雅黑" panose="020B0503020204020204" pitchFamily="34" charset="-122"/>
              </a:rPr>
              <a:t>信号控制算法和配置选择非常容易受到拥塞攻击。在真实环境下的评估结果验证了攻击的有效性，表明攻击甚至可以导致整体道路阻塞。最后然后利用这些结论探索可行的防御措施。</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cstate="print">
            <a:extLst>
              <a:ext uri="{BEBA8EAE-BF5A-486C-A8C5-ECC9F3942E4B}">
                <a14:imgProps xmlns:a14="http://schemas.microsoft.com/office/drawing/2010/main">
                  <a14:imgLayer r:embed="rId3">
                    <a14:imgEffect>
                      <a14:artisticWatercolorSponge/>
                    </a14:imgEffect>
                  </a14:imgLayer>
                </a14:imgProps>
              </a:ext>
              <a:ext uri="{28A0092B-C50C-407E-A947-70E740481C1C}">
                <a14:useLocalDpi xmlns:a14="http://schemas.microsoft.com/office/drawing/2010/main" val="0"/>
              </a:ext>
            </a:extLst>
          </a:blip>
          <a:srcRect t="27183" b="12781"/>
          <a:stretch>
            <a:fillRect/>
          </a:stretch>
        </p:blipFill>
        <p:spPr>
          <a:xfrm>
            <a:off x="0" y="0"/>
            <a:ext cx="12192000" cy="4884516"/>
          </a:xfrm>
          <a:prstGeom prst="rect">
            <a:avLst/>
          </a:prstGeom>
        </p:spPr>
      </p:pic>
      <p:sp>
        <p:nvSpPr>
          <p:cNvPr id="6" name="矩形 5"/>
          <p:cNvSpPr/>
          <p:nvPr/>
        </p:nvSpPr>
        <p:spPr>
          <a:xfrm>
            <a:off x="0" y="2245489"/>
            <a:ext cx="12192000" cy="4612511"/>
          </a:xfrm>
          <a:prstGeom prst="rect">
            <a:avLst/>
          </a:prstGeom>
          <a:gradFill>
            <a:gsLst>
              <a:gs pos="36000">
                <a:srgbClr val="003399"/>
              </a:gs>
              <a:gs pos="0">
                <a:srgbClr val="003399">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157010" y="3591591"/>
            <a:ext cx="3877985" cy="1200329"/>
          </a:xfrm>
          <a:prstGeom prst="rect">
            <a:avLst/>
          </a:prstGeom>
          <a:noFill/>
        </p:spPr>
        <p:txBody>
          <a:bodyPr wrap="none" rtlCol="0">
            <a:spAutoFit/>
          </a:bodyPr>
          <a:lstStyle/>
          <a:p>
            <a:pPr algn="ctr"/>
            <a:r>
              <a:rPr lang="zh-CN" altLang="en-US" sz="7200" dirty="0">
                <a:solidFill>
                  <a:schemeClr val="bg1"/>
                </a:solidFill>
                <a:latin typeface="黑体" panose="02010609060101010101" pitchFamily="49" charset="-122"/>
                <a:ea typeface="黑体" panose="02010609060101010101" pitchFamily="49" charset="-122"/>
              </a:rPr>
              <a:t>感谢观看</a:t>
            </a:r>
          </a:p>
        </p:txBody>
      </p:sp>
      <p:grpSp>
        <p:nvGrpSpPr>
          <p:cNvPr id="20" name="组合 19"/>
          <p:cNvGrpSpPr/>
          <p:nvPr/>
        </p:nvGrpSpPr>
        <p:grpSpPr>
          <a:xfrm rot="10800000">
            <a:off x="3002184" y="3477018"/>
            <a:ext cx="1180618" cy="791591"/>
            <a:chOff x="2053060" y="2660558"/>
            <a:chExt cx="1180618" cy="791591"/>
          </a:xfrm>
        </p:grpSpPr>
        <p:cxnSp>
          <p:nvCxnSpPr>
            <p:cNvPr id="18" name="直接连接符 17"/>
            <p:cNvCxnSpPr/>
            <p:nvPr/>
          </p:nvCxnSpPr>
          <p:spPr>
            <a:xfrm>
              <a:off x="2053060" y="3428999"/>
              <a:ext cx="1180618"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3210528" y="2660558"/>
              <a:ext cx="0" cy="79159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7986048" y="4092925"/>
            <a:ext cx="1180618" cy="791591"/>
            <a:chOff x="2053060" y="2660558"/>
            <a:chExt cx="1180618" cy="791591"/>
          </a:xfrm>
        </p:grpSpPr>
        <p:cxnSp>
          <p:nvCxnSpPr>
            <p:cNvPr id="22" name="直接连接符 21"/>
            <p:cNvCxnSpPr/>
            <p:nvPr/>
          </p:nvCxnSpPr>
          <p:spPr>
            <a:xfrm>
              <a:off x="2053060" y="3428999"/>
              <a:ext cx="1180618"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3210528" y="2660558"/>
              <a:ext cx="0" cy="79159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4" name="图片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2" cstate="print">
            <a:extLst>
              <a:ext uri="{28A0092B-C50C-407E-A947-70E740481C1C}">
                <a14:useLocalDpi xmlns:a14="http://schemas.microsoft.com/office/drawing/2010/main" val="0"/>
              </a:ext>
            </a:extLst>
          </a:blip>
          <a:srcRect t="3418" b="12208"/>
          <a:stretch>
            <a:fillRect/>
          </a:stretch>
        </p:blipFill>
        <p:spPr>
          <a:xfrm>
            <a:off x="0" y="0"/>
            <a:ext cx="12192000" cy="6858000"/>
          </a:xfrm>
          <a:prstGeom prst="rect">
            <a:avLst/>
          </a:prstGeom>
        </p:spPr>
      </p:pic>
      <p:sp>
        <p:nvSpPr>
          <p:cNvPr id="14" name="矩形 13"/>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5" name="文本框 14"/>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背景介绍</a:t>
            </a:r>
          </a:p>
        </p:txBody>
      </p:sp>
      <p:grpSp>
        <p:nvGrpSpPr>
          <p:cNvPr id="16" name="组合 15"/>
          <p:cNvGrpSpPr/>
          <p:nvPr/>
        </p:nvGrpSpPr>
        <p:grpSpPr>
          <a:xfrm>
            <a:off x="320172" y="274706"/>
            <a:ext cx="540000" cy="540000"/>
            <a:chOff x="328496" y="364706"/>
            <a:chExt cx="540000" cy="540000"/>
          </a:xfrm>
        </p:grpSpPr>
        <p:sp>
          <p:nvSpPr>
            <p:cNvPr id="17" name="矩形 16"/>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21"/>
          <p:cNvSpPr txBox="1"/>
          <p:nvPr/>
        </p:nvSpPr>
        <p:spPr>
          <a:xfrm>
            <a:off x="1521572" y="1047031"/>
            <a:ext cx="1788160" cy="523220"/>
          </a:xfrm>
          <a:prstGeom prst="rect">
            <a:avLst/>
          </a:prstGeom>
          <a:noFill/>
        </p:spPr>
        <p:txBody>
          <a:bodyPr wrap="square" rtlCol="0">
            <a:spAutoFit/>
          </a:bodyPr>
          <a:lstStyle/>
          <a:p>
            <a:pPr algn="ctr"/>
            <a:r>
              <a:rPr lang="en-US" altLang="zh-CN" sz="2800" b="1" dirty="0">
                <a:solidFill>
                  <a:srgbClr val="003399"/>
                </a:solidFill>
                <a:latin typeface="微软雅黑" panose="020B0503020204020204" pitchFamily="34" charset="-122"/>
                <a:ea typeface="微软雅黑" panose="020B0503020204020204" pitchFamily="34" charset="-122"/>
              </a:rPr>
              <a:t>CV</a:t>
            </a:r>
            <a:r>
              <a:rPr lang="zh-CN" altLang="en-US" sz="2800" b="1" dirty="0">
                <a:solidFill>
                  <a:srgbClr val="003399"/>
                </a:solidFill>
                <a:latin typeface="微软雅黑" panose="020B0503020204020204" pitchFamily="34" charset="-122"/>
                <a:ea typeface="微软雅黑" panose="020B0503020204020204" pitchFamily="34" charset="-122"/>
              </a:rPr>
              <a:t>技术</a:t>
            </a:r>
          </a:p>
        </p:txBody>
      </p:sp>
      <p:sp>
        <p:nvSpPr>
          <p:cNvPr id="23" name="文本框 22"/>
          <p:cNvSpPr txBox="1"/>
          <p:nvPr/>
        </p:nvSpPr>
        <p:spPr>
          <a:xfrm>
            <a:off x="243972" y="1778386"/>
            <a:ext cx="5132361" cy="4247317"/>
          </a:xfrm>
          <a:prstGeom prst="rect">
            <a:avLst/>
          </a:prstGeom>
          <a:noFill/>
        </p:spPr>
        <p:txBody>
          <a:bodyPr wrap="square" rtlCol="0">
            <a:spAutoFit/>
          </a:bodyPr>
          <a:lstStyle/>
          <a:p>
            <a:pPr indent="457200"/>
            <a:r>
              <a:rPr lang="en-US" altLang="zh-CN" sz="1800" dirty="0">
                <a:effectLst/>
                <a:ea typeface="等线" panose="02010600030101010101" pitchFamily="2" charset="-122"/>
                <a:cs typeface="Times New Roman" panose="02020603050405020304" pitchFamily="18" charset="0"/>
              </a:rPr>
              <a:t>CV</a:t>
            </a:r>
            <a:r>
              <a:rPr lang="zh-CN" altLang="en-US" sz="1800" dirty="0">
                <a:effectLst/>
                <a:ea typeface="等线" panose="02010600030101010101" pitchFamily="2" charset="-122"/>
                <a:cs typeface="Times New Roman" panose="02020603050405020304" pitchFamily="18" charset="0"/>
              </a:rPr>
              <a:t>技术，即</a:t>
            </a:r>
            <a:r>
              <a:rPr lang="en-US" altLang="zh-CN" sz="1800" dirty="0">
                <a:effectLst/>
                <a:ea typeface="等线" panose="02010600030101010101" pitchFamily="2" charset="-122"/>
                <a:cs typeface="Times New Roman" panose="02020603050405020304" pitchFamily="18" charset="0"/>
              </a:rPr>
              <a:t>Connected vehicle technology</a:t>
            </a:r>
            <a:r>
              <a:rPr lang="zh-CN" altLang="en-US" sz="1800" dirty="0">
                <a:effectLst/>
                <a:ea typeface="等线" panose="02010600030101010101" pitchFamily="2" charset="-122"/>
                <a:cs typeface="Times New Roman" panose="02020603050405020304" pitchFamily="18" charset="0"/>
              </a:rPr>
              <a:t>，连接车辆技术，它使用无线通信技术连接车辆和基础设施，</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目的是大幅改善交通系统的机动性、安全性、环境影响和公共机构运营。</a:t>
            </a:r>
            <a:endParaRPr lang="en-US" altLang="zh-CN" sz="1800" spc="75" dirty="0">
              <a:effectLst/>
              <a:latin typeface="Arial" panose="020B0604020202020204" pitchFamily="34" charset="0"/>
              <a:ea typeface="等线" panose="02010600030101010101" pitchFamily="2" charset="-122"/>
              <a:cs typeface="Arial" panose="020B0604020202020204" pitchFamily="34" charset="0"/>
            </a:endParaRPr>
          </a:p>
          <a:p>
            <a:pPr indent="457200"/>
            <a:r>
              <a:rPr lang="en-US" altLang="zh-CN" sz="1800" spc="75" dirty="0">
                <a:effectLst/>
                <a:latin typeface="Arial" panose="020B0604020202020204" pitchFamily="34" charset="0"/>
                <a:ea typeface="宋体" panose="02010600030101010101" pitchFamily="2" charset="-122"/>
                <a:cs typeface="宋体" panose="02010600030101010101" pitchFamily="2" charset="-122"/>
              </a:rPr>
              <a:t>CV</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环境中的通信分为两类：车辆对车辆（</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V2V</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）通信和车辆到基础设施（</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V2I</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）通信。车辆和基础设施侧都需要安装</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DSRC</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设备，分别称为车载单元（</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OBU</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）和路边单元（</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RSU</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）。在这种</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CV</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环境中，车辆使用</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OBU</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向周围车辆和设施定期广播基本安全信息（</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BSM</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），包括其实时轨迹数据，位置和速度。</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pPr indent="457200"/>
            <a:r>
              <a:rPr lang="zh-CN" altLang="zh-CN" sz="1800" spc="75" dirty="0">
                <a:effectLst/>
                <a:latin typeface="Arial" panose="020B0604020202020204" pitchFamily="34" charset="0"/>
                <a:ea typeface="等线" panose="02010600030101010101" pitchFamily="2" charset="-122"/>
                <a:cs typeface="Arial" panose="020B0604020202020204" pitchFamily="34" charset="0"/>
              </a:rPr>
              <a:t>安全和凭证管理系统（</a:t>
            </a:r>
            <a:r>
              <a:rPr lang="en-US" altLang="zh-CN" sz="1800" spc="75" dirty="0">
                <a:effectLst/>
                <a:latin typeface="Arial" panose="020B0604020202020204" pitchFamily="34" charset="0"/>
                <a:ea typeface="等线" panose="02010600030101010101" pitchFamily="2" charset="-122"/>
              </a:rPr>
              <a:t>SCMS</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a:t>
            </a:r>
            <a:r>
              <a:rPr lang="zh-CN" altLang="en-US" sz="1800" spc="75" dirty="0">
                <a:effectLst/>
                <a:latin typeface="Arial" panose="020B0604020202020204" pitchFamily="34" charset="0"/>
                <a:ea typeface="等线" panose="02010600030101010101" pitchFamily="2" charset="-122"/>
                <a:cs typeface="Arial" panose="020B0604020202020204" pitchFamily="34" charset="0"/>
              </a:rPr>
              <a:t>，</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是一个公钥基础设施（</a:t>
            </a:r>
            <a:r>
              <a:rPr lang="en-US" altLang="zh-CN" sz="1800" spc="75" dirty="0">
                <a:effectLst/>
                <a:latin typeface="Arial" panose="020B0604020202020204" pitchFamily="34" charset="0"/>
                <a:ea typeface="等线" panose="02010600030101010101" pitchFamily="2" charset="-122"/>
              </a:rPr>
              <a:t>PKI</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）系统，要求每个</a:t>
            </a:r>
            <a:r>
              <a:rPr lang="en-US" altLang="zh-CN" sz="1800" spc="75" dirty="0">
                <a:effectLst/>
                <a:latin typeface="Arial" panose="020B0604020202020204" pitchFamily="34" charset="0"/>
                <a:ea typeface="等线" panose="02010600030101010101" pitchFamily="2" charset="-122"/>
              </a:rPr>
              <a:t>BSM</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消息都由发送方事先颁发的数字证书签名，</a:t>
            </a:r>
            <a:r>
              <a:rPr lang="zh-CN" altLang="en-US" sz="1800" spc="75" dirty="0">
                <a:effectLst/>
                <a:latin typeface="Arial" panose="020B0604020202020204" pitchFamily="34" charset="0"/>
                <a:ea typeface="等线" panose="02010600030101010101" pitchFamily="2" charset="-122"/>
                <a:cs typeface="Arial" panose="020B0604020202020204" pitchFamily="34" charset="0"/>
              </a:rPr>
              <a:t>以保证通信的安全性。</a:t>
            </a:r>
            <a:endParaRPr lang="zh-CN" altLang="en-US" dirty="0">
              <a:latin typeface="微软雅黑" panose="020B0503020204020204" pitchFamily="34" charset="-122"/>
              <a:ea typeface="微软雅黑" panose="020B0503020204020204" pitchFamily="34" charset="-122"/>
            </a:endParaRPr>
          </a:p>
        </p:txBody>
      </p:sp>
      <p:sp>
        <p:nvSpPr>
          <p:cNvPr id="12" name="文本框 11"/>
          <p:cNvSpPr txBox="1"/>
          <p:nvPr/>
        </p:nvSpPr>
        <p:spPr>
          <a:xfrm>
            <a:off x="7690338" y="1049034"/>
            <a:ext cx="1788160" cy="523220"/>
          </a:xfrm>
          <a:prstGeom prst="rect">
            <a:avLst/>
          </a:prstGeom>
          <a:noFill/>
        </p:spPr>
        <p:txBody>
          <a:bodyPr wrap="square" rtlCol="0">
            <a:spAutoFit/>
          </a:bodyPr>
          <a:lstStyle/>
          <a:p>
            <a:pPr algn="ctr"/>
            <a:r>
              <a:rPr lang="en-US" altLang="zh-CN" sz="2800" b="1" dirty="0">
                <a:solidFill>
                  <a:srgbClr val="003399"/>
                </a:solidFill>
                <a:latin typeface="微软雅黑" panose="020B0503020204020204" pitchFamily="34" charset="-122"/>
                <a:ea typeface="微软雅黑" panose="020B0503020204020204" pitchFamily="34" charset="-122"/>
              </a:rPr>
              <a:t>I-SIG</a:t>
            </a:r>
            <a:r>
              <a:rPr lang="zh-CN" altLang="zh-CN" sz="2800" b="1" dirty="0">
                <a:solidFill>
                  <a:srgbClr val="003399"/>
                </a:solidFill>
                <a:latin typeface="微软雅黑" panose="020B0503020204020204" pitchFamily="34" charset="-122"/>
                <a:ea typeface="微软雅黑" panose="020B0503020204020204" pitchFamily="34" charset="-122"/>
              </a:rPr>
              <a:t>系统</a:t>
            </a:r>
            <a:endParaRPr lang="zh-CN" altLang="en-US" sz="2800" b="1" dirty="0">
              <a:solidFill>
                <a:srgbClr val="003399"/>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6018238" y="1778386"/>
            <a:ext cx="5132361" cy="1754326"/>
          </a:xfrm>
          <a:prstGeom prst="rect">
            <a:avLst/>
          </a:prstGeom>
          <a:noFill/>
        </p:spPr>
        <p:txBody>
          <a:bodyPr wrap="square" rtlCol="0">
            <a:spAutoFit/>
          </a:bodyPr>
          <a:lstStyle/>
          <a:p>
            <a:pPr indent="457200"/>
            <a:r>
              <a:rPr lang="zh-CN" altLang="en-US" sz="1800" spc="75" dirty="0">
                <a:effectLst/>
                <a:latin typeface="Arial" panose="020B0604020202020204" pitchFamily="34" charset="0"/>
                <a:ea typeface="等线" panose="02010600030101010101" pitchFamily="2" charset="-122"/>
                <a:cs typeface="Arial" panose="020B0604020202020204" pitchFamily="34" charset="0"/>
              </a:rPr>
              <a:t>本文</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将</a:t>
            </a:r>
            <a:r>
              <a:rPr lang="en-US" altLang="zh-CN" sz="1800" spc="75" dirty="0">
                <a:effectLst/>
                <a:latin typeface="Arial" panose="020B0604020202020204" pitchFamily="34" charset="0"/>
                <a:ea typeface="等线" panose="02010600030101010101" pitchFamily="2" charset="-122"/>
              </a:rPr>
              <a:t>DMA</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项目中开发的基于</a:t>
            </a:r>
            <a:r>
              <a:rPr lang="en-US" altLang="zh-CN" sz="1800" spc="75" dirty="0">
                <a:effectLst/>
                <a:latin typeface="Arial" panose="020B0604020202020204" pitchFamily="34" charset="0"/>
                <a:ea typeface="等线" panose="02010600030101010101" pitchFamily="2" charset="-122"/>
              </a:rPr>
              <a:t>CV</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的交通控制系统，称为智能交通信号系统（</a:t>
            </a:r>
            <a:r>
              <a:rPr lang="en-US" altLang="zh-CN" sz="1800" spc="75" dirty="0">
                <a:effectLst/>
                <a:latin typeface="Arial" panose="020B0604020202020204" pitchFamily="34" charset="0"/>
                <a:ea typeface="等线" panose="02010600030101010101" pitchFamily="2" charset="-122"/>
              </a:rPr>
              <a:t>I-SIG</a:t>
            </a:r>
            <a:r>
              <a:rPr lang="zh-CN" altLang="en-US" spc="75" dirty="0">
                <a:latin typeface="Arial" panose="020B0604020202020204" pitchFamily="34" charset="0"/>
                <a:ea typeface="等线" panose="02010600030101010101" pitchFamily="2" charset="-122"/>
                <a:cs typeface="Arial" panose="020B0604020202020204" pitchFamily="34" charset="0"/>
              </a:rPr>
              <a:t>：</a:t>
            </a:r>
            <a:r>
              <a:rPr lang="en-US" altLang="zh-CN" sz="1800" spc="75" dirty="0">
                <a:effectLst/>
                <a:latin typeface="Arial" panose="020B0604020202020204" pitchFamily="34" charset="0"/>
                <a:ea typeface="等线" panose="02010600030101010101" pitchFamily="2" charset="-122"/>
              </a:rPr>
              <a:t>Intelligent Traffic Signal System ISIG</a:t>
            </a:r>
            <a:r>
              <a:rPr lang="zh-CN" altLang="en-US" sz="1800" spc="75" dirty="0">
                <a:effectLst/>
                <a:latin typeface="Arial" panose="020B0604020202020204" pitchFamily="34" charset="0"/>
                <a:ea typeface="等线" panose="02010600030101010101" pitchFamily="2" charset="-122"/>
              </a:rPr>
              <a:t>）</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系统在位于十字路口的</a:t>
            </a:r>
            <a:r>
              <a:rPr lang="en-US" altLang="zh-CN" sz="1800" spc="75" dirty="0">
                <a:effectLst/>
                <a:latin typeface="Arial" panose="020B0604020202020204" pitchFamily="34" charset="0"/>
                <a:ea typeface="等线" panose="02010600030101010101" pitchFamily="2" charset="-122"/>
              </a:rPr>
              <a:t>RSU</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上运行，以控制交通信号。共有</a:t>
            </a:r>
            <a:r>
              <a:rPr lang="en-US" altLang="zh-CN" sz="1800" spc="75" dirty="0">
                <a:effectLst/>
                <a:latin typeface="Arial" panose="020B0604020202020204" pitchFamily="34" charset="0"/>
                <a:ea typeface="等线" panose="02010600030101010101" pitchFamily="2" charset="-122"/>
              </a:rPr>
              <a:t>8</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个交通信号，称为相位。奇数相位用于左转车道</a:t>
            </a:r>
            <a:r>
              <a:rPr lang="zh-CN" altLang="en-US" sz="1800" spc="75" dirty="0">
                <a:effectLst/>
                <a:latin typeface="Arial" panose="020B0604020202020204" pitchFamily="34" charset="0"/>
                <a:ea typeface="等线" panose="02010600030101010101" pitchFamily="2" charset="-122"/>
                <a:cs typeface="Arial" panose="020B0604020202020204" pitchFamily="34" charset="0"/>
              </a:rPr>
              <a:t>，</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其他的是直道。</a:t>
            </a:r>
            <a:endParaRPr lang="zh-CN" altLang="en-US" dirty="0">
              <a:latin typeface="微软雅黑" panose="020B0503020204020204" pitchFamily="34" charset="-122"/>
              <a:ea typeface="微软雅黑" panose="020B0503020204020204" pitchFamily="34" charset="-122"/>
            </a:endParaRPr>
          </a:p>
        </p:txBody>
      </p:sp>
      <p:pic>
        <p:nvPicPr>
          <p:cNvPr id="19" name="图片 18" descr="图示&#10;&#10;描述已自动生成"/>
          <p:cNvPicPr>
            <a:picLocks noChangeAspect="1"/>
          </p:cNvPicPr>
          <p:nvPr/>
        </p:nvPicPr>
        <p:blipFill rotWithShape="1">
          <a:blip r:embed="rId4"/>
          <a:srcRect t="3413"/>
          <a:stretch>
            <a:fillRect/>
          </a:stretch>
        </p:blipFill>
        <p:spPr bwMode="auto">
          <a:xfrm>
            <a:off x="6706161" y="3532712"/>
            <a:ext cx="3756513" cy="3003994"/>
          </a:xfrm>
          <a:prstGeom prst="rect">
            <a:avLst/>
          </a:prstGeom>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2" cstate="print">
            <a:extLst>
              <a:ext uri="{28A0092B-C50C-407E-A947-70E740481C1C}">
                <a14:useLocalDpi xmlns:a14="http://schemas.microsoft.com/office/drawing/2010/main" val="0"/>
              </a:ext>
            </a:extLst>
          </a:blip>
          <a:srcRect t="3418" b="12208"/>
          <a:stretch>
            <a:fillRect/>
          </a:stretch>
        </p:blipFill>
        <p:spPr>
          <a:xfrm>
            <a:off x="0" y="0"/>
            <a:ext cx="12192000" cy="6858000"/>
          </a:xfrm>
          <a:prstGeom prst="rect">
            <a:avLst/>
          </a:prstGeom>
        </p:spPr>
      </p:pic>
      <p:sp>
        <p:nvSpPr>
          <p:cNvPr id="14" name="矩形 13"/>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5" name="文本框 14"/>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背景介绍</a:t>
            </a:r>
          </a:p>
        </p:txBody>
      </p:sp>
      <p:grpSp>
        <p:nvGrpSpPr>
          <p:cNvPr id="16" name="组合 15"/>
          <p:cNvGrpSpPr/>
          <p:nvPr/>
        </p:nvGrpSpPr>
        <p:grpSpPr>
          <a:xfrm>
            <a:off x="320172" y="274706"/>
            <a:ext cx="540000" cy="540000"/>
            <a:chOff x="328496" y="364706"/>
            <a:chExt cx="540000" cy="540000"/>
          </a:xfrm>
        </p:grpSpPr>
        <p:sp>
          <p:nvSpPr>
            <p:cNvPr id="17" name="矩形 16"/>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21"/>
          <p:cNvSpPr txBox="1"/>
          <p:nvPr/>
        </p:nvSpPr>
        <p:spPr>
          <a:xfrm>
            <a:off x="320172" y="1113603"/>
            <a:ext cx="1788160" cy="523220"/>
          </a:xfrm>
          <a:prstGeom prst="rect">
            <a:avLst/>
          </a:prstGeom>
          <a:noFill/>
        </p:spPr>
        <p:txBody>
          <a:bodyPr wrap="square" rtlCol="0">
            <a:spAutoFit/>
          </a:bodyPr>
          <a:lstStyle/>
          <a:p>
            <a:pPr algn="ctr"/>
            <a:r>
              <a:rPr lang="zh-CN" altLang="en-US" sz="2800" b="1" dirty="0">
                <a:solidFill>
                  <a:srgbClr val="003399"/>
                </a:solidFill>
                <a:latin typeface="微软雅黑" panose="020B0503020204020204" pitchFamily="34" charset="-122"/>
                <a:ea typeface="微软雅黑" panose="020B0503020204020204" pitchFamily="34" charset="-122"/>
              </a:rPr>
              <a:t>信号控制</a:t>
            </a:r>
          </a:p>
        </p:txBody>
      </p:sp>
      <p:sp>
        <p:nvSpPr>
          <p:cNvPr id="23" name="文本框 22"/>
          <p:cNvSpPr txBox="1"/>
          <p:nvPr/>
        </p:nvSpPr>
        <p:spPr>
          <a:xfrm>
            <a:off x="188328" y="1761694"/>
            <a:ext cx="7930417" cy="1438855"/>
          </a:xfrm>
          <a:prstGeom prst="rect">
            <a:avLst/>
          </a:prstGeom>
          <a:noFill/>
        </p:spPr>
        <p:txBody>
          <a:bodyPr wrap="square" rtlCol="0">
            <a:spAutoFit/>
          </a:bodyPr>
          <a:lstStyle/>
          <a:p>
            <a:pPr indent="330200" algn="just">
              <a:lnSpc>
                <a:spcPts val="2100"/>
              </a:lnSpc>
            </a:pPr>
            <a:r>
              <a:rPr lang="zh-CN" altLang="zh-CN" sz="1800" spc="75" dirty="0">
                <a:effectLst/>
                <a:latin typeface="Arial" panose="020B0604020202020204" pitchFamily="34" charset="0"/>
                <a:ea typeface="宋体" panose="02010600030101010101" pitchFamily="2" charset="-122"/>
                <a:cs typeface="Arial" panose="020B0604020202020204" pitchFamily="34" charset="0"/>
              </a:rPr>
              <a:t>信号控制是通过设置</a:t>
            </a:r>
            <a:r>
              <a:rPr lang="en-US" altLang="zh-CN" sz="1800" spc="75" dirty="0" err="1">
                <a:effectLst/>
                <a:latin typeface="Arial" panose="020B0604020202020204" pitchFamily="34" charset="0"/>
                <a:ea typeface="宋体" panose="02010600030101010101" pitchFamily="2" charset="-122"/>
                <a:cs typeface="宋体" panose="02010600030101010101" pitchFamily="2" charset="-122"/>
              </a:rPr>
              <a:t>tg</a:t>
            </a:r>
            <a:r>
              <a:rPr lang="zh-CN" altLang="en-US" sz="1800" spc="75" dirty="0">
                <a:effectLst/>
                <a:latin typeface="Arial" panose="020B0604020202020204" pitchFamily="34" charset="0"/>
                <a:ea typeface="宋体" panose="02010600030101010101" pitchFamily="2" charset="-122"/>
                <a:cs typeface="宋体" panose="02010600030101010101" pitchFamily="2" charset="-122"/>
              </a:rPr>
              <a:t>（绿灯持续时间）</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和相序来执行的，其组合称为信号计划。该计划有两个相序，称为环，同时运行。同一环中的阶段相互冲突，因此需要按顺序进行规划</a:t>
            </a:r>
            <a:r>
              <a:rPr lang="zh-CN" altLang="en-US" sz="1800" spc="75" dirty="0">
                <a:effectLst/>
                <a:latin typeface="Arial" panose="020B0604020202020204" pitchFamily="34" charset="0"/>
                <a:ea typeface="宋体" panose="02010600030101010101" pitchFamily="2" charset="-122"/>
                <a:cs typeface="Arial" panose="020B0604020202020204" pitchFamily="34" charset="0"/>
              </a:rPr>
              <a:t>，</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称为双环信号定相。对于每个环，相序被分解为几个阶段。交替规划两种类型的阶段，一种用于阶段</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1</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2</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5</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和</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6</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，另一种用于阶段</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3</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4</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7</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和</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8</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pic>
        <p:nvPicPr>
          <p:cNvPr id="12" name="图片 11" descr="表格&#10;&#10;描述已自动生成"/>
          <p:cNvPicPr>
            <a:picLocks noChangeAspect="1"/>
          </p:cNvPicPr>
          <p:nvPr/>
        </p:nvPicPr>
        <p:blipFill rotWithShape="1">
          <a:blip r:embed="rId4"/>
          <a:srcRect l="12358" t="15548" r="7552" b="2188"/>
          <a:stretch>
            <a:fillRect/>
          </a:stretch>
        </p:blipFill>
        <p:spPr>
          <a:xfrm>
            <a:off x="8695267" y="1914094"/>
            <a:ext cx="3005667" cy="1269373"/>
          </a:xfrm>
          <a:prstGeom prst="rect">
            <a:avLst/>
          </a:prstGeom>
        </p:spPr>
      </p:pic>
      <p:sp>
        <p:nvSpPr>
          <p:cNvPr id="13" name="文本框 12"/>
          <p:cNvSpPr txBox="1"/>
          <p:nvPr/>
        </p:nvSpPr>
        <p:spPr>
          <a:xfrm>
            <a:off x="410172" y="3429000"/>
            <a:ext cx="1788160" cy="523220"/>
          </a:xfrm>
          <a:prstGeom prst="rect">
            <a:avLst/>
          </a:prstGeom>
          <a:noFill/>
        </p:spPr>
        <p:txBody>
          <a:bodyPr wrap="square" rtlCol="0">
            <a:spAutoFit/>
          </a:bodyPr>
          <a:lstStyle/>
          <a:p>
            <a:pPr algn="ctr"/>
            <a:r>
              <a:rPr lang="zh-CN" altLang="en-US" sz="2800" b="1" dirty="0">
                <a:solidFill>
                  <a:srgbClr val="003399"/>
                </a:solidFill>
                <a:latin typeface="微软雅黑" panose="020B0503020204020204" pitchFamily="34" charset="-122"/>
                <a:ea typeface="微软雅黑" panose="020B0503020204020204" pitchFamily="34" charset="-122"/>
              </a:rPr>
              <a:t>系统设计</a:t>
            </a:r>
          </a:p>
        </p:txBody>
      </p:sp>
      <p:sp>
        <p:nvSpPr>
          <p:cNvPr id="2" name="文本框 1"/>
          <p:cNvSpPr txBox="1"/>
          <p:nvPr/>
        </p:nvSpPr>
        <p:spPr>
          <a:xfrm>
            <a:off x="410172" y="4284617"/>
            <a:ext cx="7708573" cy="1754326"/>
          </a:xfrm>
          <a:prstGeom prst="rect">
            <a:avLst/>
          </a:prstGeom>
          <a:noFill/>
        </p:spPr>
        <p:txBody>
          <a:bodyPr wrap="square" rtlCol="0">
            <a:spAutoFit/>
          </a:bodyPr>
          <a:lstStyle/>
          <a:p>
            <a:r>
              <a:rPr lang="en-US" altLang="zh-CN" spc="75" dirty="0">
                <a:latin typeface="Arial" panose="020B0604020202020204" pitchFamily="34" charset="0"/>
                <a:ea typeface="等线" panose="02010600030101010101" pitchFamily="2" charset="-122"/>
                <a:cs typeface="Arial" panose="020B0604020202020204" pitchFamily="34" charset="0"/>
              </a:rPr>
              <a:t>   </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配备设备的车辆实时广播</a:t>
            </a:r>
            <a:r>
              <a:rPr lang="en-US" altLang="zh-CN" sz="1800" spc="75" dirty="0">
                <a:effectLst/>
                <a:latin typeface="Arial" panose="020B0604020202020204" pitchFamily="34" charset="0"/>
                <a:ea typeface="等线" panose="02010600030101010101" pitchFamily="2" charset="-122"/>
              </a:rPr>
              <a:t>BSM</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消息，由轨迹感知组件接收，该组件保存所有车辆的最新轨迹，并进行一些预处理工作，然后根据交叉路口地图将车辆数据分配到其请求的相位。信号规划组件监听信号控制器报告的交通信号状态，并分阶段启动信号规划。更具体地说，在每个阶段开始时，信号规划组件提取交叉口车辆的预处理实时轨迹数据，执行规划，并向信号控制器发送信号控制命令。</a:t>
            </a:r>
            <a:endParaRPr lang="zh-CN" altLang="en-US" dirty="0"/>
          </a:p>
        </p:txBody>
      </p:sp>
      <p:pic>
        <p:nvPicPr>
          <p:cNvPr id="4" name="图片 3"/>
          <p:cNvPicPr>
            <a:picLocks noChangeAspect="1"/>
          </p:cNvPicPr>
          <p:nvPr/>
        </p:nvPicPr>
        <p:blipFill>
          <a:blip r:embed="rId5"/>
          <a:stretch>
            <a:fillRect/>
          </a:stretch>
        </p:blipFill>
        <p:spPr>
          <a:xfrm>
            <a:off x="8227369" y="4255511"/>
            <a:ext cx="3856005" cy="168409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t="3418" b="12208"/>
          <a:stretch>
            <a:fillRect/>
          </a:stretch>
        </p:blipFill>
        <p:spPr>
          <a:xfrm>
            <a:off x="0" y="0"/>
            <a:ext cx="12192000" cy="6858000"/>
          </a:xfrm>
          <a:prstGeom prst="rect">
            <a:avLst/>
          </a:prstGeom>
        </p:spPr>
      </p:pic>
      <p:sp>
        <p:nvSpPr>
          <p:cNvPr id="14" name="矩形 13"/>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15" name="文本框 14"/>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背景介绍</a:t>
            </a:r>
          </a:p>
        </p:txBody>
      </p:sp>
      <p:grpSp>
        <p:nvGrpSpPr>
          <p:cNvPr id="16" name="组合 15"/>
          <p:cNvGrpSpPr/>
          <p:nvPr/>
        </p:nvGrpSpPr>
        <p:grpSpPr>
          <a:xfrm>
            <a:off x="320172" y="274706"/>
            <a:ext cx="540000" cy="540000"/>
            <a:chOff x="328496" y="364706"/>
            <a:chExt cx="540000" cy="540000"/>
          </a:xfrm>
        </p:grpSpPr>
        <p:sp>
          <p:nvSpPr>
            <p:cNvPr id="17" name="矩形 16"/>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21"/>
          <p:cNvSpPr txBox="1"/>
          <p:nvPr/>
        </p:nvSpPr>
        <p:spPr>
          <a:xfrm>
            <a:off x="1629560" y="1686294"/>
            <a:ext cx="1788160" cy="523220"/>
          </a:xfrm>
          <a:prstGeom prst="rect">
            <a:avLst/>
          </a:prstGeom>
          <a:noFill/>
        </p:spPr>
        <p:txBody>
          <a:bodyPr wrap="square" rtlCol="0">
            <a:spAutoFit/>
          </a:bodyPr>
          <a:lstStyle/>
          <a:p>
            <a:pPr algn="ctr"/>
            <a:r>
              <a:rPr lang="en-US" altLang="zh-CN" sz="2800" b="1" dirty="0">
                <a:solidFill>
                  <a:srgbClr val="003399"/>
                </a:solidFill>
                <a:latin typeface="微软雅黑" panose="020B0503020204020204" pitchFamily="34" charset="-122"/>
                <a:ea typeface="微软雅黑" panose="020B0503020204020204" pitchFamily="34" charset="-122"/>
              </a:rPr>
              <a:t>COP</a:t>
            </a:r>
            <a:r>
              <a:rPr lang="zh-CN" altLang="en-US" sz="2800" b="1" dirty="0">
                <a:solidFill>
                  <a:srgbClr val="003399"/>
                </a:solidFill>
                <a:latin typeface="微软雅黑" panose="020B0503020204020204" pitchFamily="34" charset="-122"/>
                <a:ea typeface="微软雅黑" panose="020B0503020204020204" pitchFamily="34" charset="-122"/>
              </a:rPr>
              <a:t>算法</a:t>
            </a:r>
          </a:p>
        </p:txBody>
      </p:sp>
      <p:sp>
        <p:nvSpPr>
          <p:cNvPr id="23" name="文本框 22"/>
          <p:cNvSpPr txBox="1"/>
          <p:nvPr/>
        </p:nvSpPr>
        <p:spPr>
          <a:xfrm>
            <a:off x="964373" y="2595024"/>
            <a:ext cx="3347706" cy="2862322"/>
          </a:xfrm>
          <a:prstGeom prst="rect">
            <a:avLst/>
          </a:prstGeom>
          <a:noFill/>
        </p:spPr>
        <p:txBody>
          <a:bodyPr wrap="square" rtlCol="0">
            <a:spAutoFit/>
          </a:bodyPr>
          <a:lstStyle/>
          <a:p>
            <a:pPr indent="457200"/>
            <a:r>
              <a:rPr lang="zh-CN" altLang="en-US" sz="1800" spc="75" dirty="0">
                <a:effectLst/>
                <a:latin typeface="Arial" panose="020B0604020202020204" pitchFamily="34" charset="0"/>
                <a:ea typeface="等线" panose="02010600030101010101" pitchFamily="2" charset="-122"/>
              </a:rPr>
              <a:t>本文使用的是相位控制优化算法（</a:t>
            </a:r>
            <a:r>
              <a:rPr lang="en-US" altLang="zh-CN" sz="1800" spc="75" dirty="0">
                <a:effectLst/>
                <a:latin typeface="Arial" panose="020B0604020202020204" pitchFamily="34" charset="0"/>
                <a:ea typeface="等线" panose="02010600030101010101" pitchFamily="2" charset="-122"/>
              </a:rPr>
              <a:t>Controlled Optimization of Phases</a:t>
            </a:r>
            <a:r>
              <a:rPr lang="zh-CN" altLang="en-US" sz="1800" spc="75" dirty="0">
                <a:effectLst/>
                <a:latin typeface="Arial" panose="020B0604020202020204" pitchFamily="34" charset="0"/>
                <a:ea typeface="等线" panose="02010600030101010101" pitchFamily="2" charset="-122"/>
              </a:rPr>
              <a:t>）</a:t>
            </a:r>
            <a:endParaRPr lang="en-US" altLang="zh-CN" sz="1800" spc="75" dirty="0">
              <a:effectLst/>
              <a:latin typeface="Arial" panose="020B0604020202020204" pitchFamily="34" charset="0"/>
              <a:ea typeface="等线" panose="02010600030101010101" pitchFamily="2" charset="-122"/>
            </a:endParaRPr>
          </a:p>
          <a:p>
            <a:pPr indent="457200"/>
            <a:r>
              <a:rPr lang="en-US" altLang="zh-CN" sz="1800" spc="75" dirty="0">
                <a:effectLst/>
                <a:latin typeface="Arial" panose="020B0604020202020204" pitchFamily="34" charset="0"/>
                <a:ea typeface="宋体" panose="02010600030101010101" pitchFamily="2" charset="-122"/>
                <a:cs typeface="宋体" panose="02010600030101010101" pitchFamily="2" charset="-122"/>
              </a:rPr>
              <a:t>COP</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算法的输入是每个接近交叉口的车辆的估计到达时间，它被定义为车辆到达其当前停车线的预估剩余时间。基于预估到达时间，</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COP</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算法采用动态规划算法计算具有最小估计总延迟的最优信号计划。</a:t>
            </a:r>
            <a:endParaRPr lang="zh-CN" altLang="en-US" dirty="0">
              <a:latin typeface="微软雅黑" panose="020B0503020204020204" pitchFamily="34" charset="-122"/>
              <a:ea typeface="微软雅黑" panose="020B0503020204020204" pitchFamily="34" charset="-122"/>
            </a:endParaRPr>
          </a:p>
        </p:txBody>
      </p:sp>
      <p:sp>
        <p:nvSpPr>
          <p:cNvPr id="12" name="文本框 11"/>
          <p:cNvSpPr txBox="1"/>
          <p:nvPr/>
        </p:nvSpPr>
        <p:spPr>
          <a:xfrm>
            <a:off x="7357958" y="1686294"/>
            <a:ext cx="1788160" cy="523220"/>
          </a:xfrm>
          <a:prstGeom prst="rect">
            <a:avLst/>
          </a:prstGeom>
          <a:noFill/>
        </p:spPr>
        <p:txBody>
          <a:bodyPr wrap="square" rtlCol="0">
            <a:spAutoFit/>
          </a:bodyPr>
          <a:lstStyle/>
          <a:p>
            <a:pPr algn="ctr"/>
            <a:r>
              <a:rPr lang="en-US" altLang="zh-CN" sz="2800" b="1" dirty="0">
                <a:solidFill>
                  <a:srgbClr val="003399"/>
                </a:solidFill>
                <a:latin typeface="微软雅黑" panose="020B0503020204020204" pitchFamily="34" charset="-122"/>
                <a:ea typeface="微软雅黑" panose="020B0503020204020204" pitchFamily="34" charset="-122"/>
              </a:rPr>
              <a:t>EVLS</a:t>
            </a:r>
            <a:r>
              <a:rPr lang="zh-CN" altLang="en-US" sz="2800" b="1" dirty="0">
                <a:solidFill>
                  <a:srgbClr val="003399"/>
                </a:solidFill>
                <a:latin typeface="微软雅黑" panose="020B0503020204020204" pitchFamily="34" charset="-122"/>
                <a:ea typeface="微软雅黑" panose="020B0503020204020204" pitchFamily="34" charset="-122"/>
              </a:rPr>
              <a:t>算法</a:t>
            </a:r>
          </a:p>
        </p:txBody>
      </p:sp>
      <p:sp>
        <p:nvSpPr>
          <p:cNvPr id="2" name="文本框 1"/>
          <p:cNvSpPr txBox="1"/>
          <p:nvPr/>
        </p:nvSpPr>
        <p:spPr>
          <a:xfrm>
            <a:off x="6276095" y="2603304"/>
            <a:ext cx="3951887" cy="3139321"/>
          </a:xfrm>
          <a:prstGeom prst="rect">
            <a:avLst/>
          </a:prstGeom>
          <a:noFill/>
        </p:spPr>
        <p:txBody>
          <a:bodyPr wrap="square" rtlCol="0">
            <a:spAutoFit/>
          </a:bodyPr>
          <a:lstStyle/>
          <a:p>
            <a:pPr indent="457200"/>
            <a:r>
              <a:rPr lang="en-US" altLang="zh-CN"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COP</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算法仅</a:t>
            </a:r>
            <a:r>
              <a:rPr lang="zh-CN" altLang="en-US" spc="75" dirty="0">
                <a:solidFill>
                  <a:srgbClr val="000000"/>
                </a:solidFill>
                <a:latin typeface="Arial" panose="020B0604020202020204" pitchFamily="34" charset="0"/>
                <a:ea typeface="宋体" panose="02010600030101010101" pitchFamily="2" charset="-122"/>
                <a:cs typeface="Arial" panose="020B0604020202020204" pitchFamily="34" charset="0"/>
              </a:rPr>
              <a:t>能优化</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装备</a:t>
            </a:r>
            <a:r>
              <a:rPr lang="zh-CN" altLang="en-US" spc="75" dirty="0">
                <a:solidFill>
                  <a:srgbClr val="000000"/>
                </a:solidFill>
                <a:latin typeface="Arial" panose="020B0604020202020204" pitchFamily="34" charset="0"/>
                <a:ea typeface="宋体" panose="02010600030101010101" pitchFamily="2" charset="-122"/>
                <a:cs typeface="Arial" panose="020B0604020202020204" pitchFamily="34" charset="0"/>
              </a:rPr>
              <a:t>了</a:t>
            </a:r>
            <a:r>
              <a:rPr lang="en-US" altLang="zh-CN" spc="75" dirty="0">
                <a:solidFill>
                  <a:srgbClr val="000000"/>
                </a:solidFill>
                <a:latin typeface="Arial" panose="020B0604020202020204" pitchFamily="34" charset="0"/>
                <a:ea typeface="宋体" panose="02010600030101010101" pitchFamily="2" charset="-122"/>
                <a:cs typeface="Arial" panose="020B0604020202020204" pitchFamily="34" charset="0"/>
              </a:rPr>
              <a:t>OBU</a:t>
            </a:r>
            <a:r>
              <a:rPr lang="zh-CN" altLang="en-US" spc="75" dirty="0">
                <a:solidFill>
                  <a:srgbClr val="000000"/>
                </a:solidFill>
                <a:latin typeface="Arial" panose="020B0604020202020204" pitchFamily="34" charset="0"/>
                <a:ea typeface="宋体" panose="02010600030101010101" pitchFamily="2" charset="-122"/>
                <a:cs typeface="Arial" panose="020B0604020202020204" pitchFamily="34" charset="0"/>
              </a:rPr>
              <a:t>的</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车辆的信号计划</a:t>
            </a:r>
            <a:r>
              <a:rPr lang="zh-CN" altLang="en-US"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如果装备车辆的比例不够高（低于</a:t>
            </a:r>
            <a:r>
              <a:rPr lang="en-US" altLang="zh-CN"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95%</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a:t>
            </a:r>
            <a:r>
              <a:rPr lang="zh-CN" altLang="en-US"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，其效果会大大降低</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。所以</a:t>
            </a:r>
            <a:r>
              <a:rPr lang="en-US" altLang="zh-CN"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I-SIG</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系统使用一种称为</a:t>
            </a:r>
            <a:r>
              <a:rPr lang="en-US" altLang="zh-CN"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EVLS</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（位置和速度估计）的算法来估计未装备车辆的轨迹数据。在</a:t>
            </a:r>
            <a:r>
              <a:rPr lang="en-US" altLang="zh-CN"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EVLS</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算法中，</a:t>
            </a:r>
            <a:r>
              <a:rPr lang="zh-CN" altLang="en-US"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利用</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装备</a:t>
            </a:r>
            <a:r>
              <a:rPr lang="en-US"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OBU</a:t>
            </a:r>
            <a:r>
              <a:rPr lang="zh-CN" altLang="en-US"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的</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车辆的轨迹数据</a:t>
            </a:r>
            <a:r>
              <a:rPr lang="zh-CN" altLang="en-US"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通过</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多个交通模型估计</a:t>
            </a:r>
            <a:r>
              <a:rPr lang="zh-CN" altLang="en-US"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轨迹数据。（</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开发</a:t>
            </a:r>
            <a:r>
              <a:rPr lang="en-US" altLang="zh-CN"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EVLS</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算法是为了克服过渡期</a:t>
            </a:r>
            <a:r>
              <a:rPr lang="en-US" altLang="zh-CN"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COP</a:t>
            </a:r>
            <a:r>
              <a:rPr lang="zh-CN" altLang="en-US" sz="1800" spc="75" dirty="0">
                <a:solidFill>
                  <a:srgbClr val="000000"/>
                </a:solidFill>
                <a:effectLst/>
                <a:latin typeface="Arial" panose="020B0604020202020204" pitchFamily="34" charset="0"/>
                <a:ea typeface="宋体" panose="02010600030101010101" pitchFamily="2" charset="-122"/>
                <a:cs typeface="宋体" panose="02010600030101010101" pitchFamily="2" charset="-122"/>
              </a:rPr>
              <a:t>算法</a:t>
            </a:r>
            <a:r>
              <a:rPr lang="zh-CN" altLang="zh-CN"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的限制。</a:t>
            </a:r>
            <a:r>
              <a:rPr lang="zh-CN" altLang="en-US" sz="1800" spc="75" dirty="0">
                <a:solidFill>
                  <a:srgbClr val="000000"/>
                </a:solidFill>
                <a:effectLst/>
                <a:latin typeface="Arial" panose="020B0604020202020204" pitchFamily="34" charset="0"/>
                <a:ea typeface="宋体" panose="02010600030101010101" pitchFamily="2" charset="-122"/>
                <a:cs typeface="Arial" panose="020B0604020202020204" pitchFamily="34" charset="0"/>
              </a:rPr>
              <a:t>）</a:t>
            </a:r>
            <a:endParaRPr lang="zh-CN"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形 9" descr="书籍"/>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24117" y="3126811"/>
            <a:ext cx="3351230" cy="3351230"/>
          </a:xfrm>
          <a:prstGeom prst="rect">
            <a:avLst/>
          </a:prstGeom>
        </p:spPr>
      </p:pic>
      <p:grpSp>
        <p:nvGrpSpPr>
          <p:cNvPr id="44" name="组合 43"/>
          <p:cNvGrpSpPr/>
          <p:nvPr/>
        </p:nvGrpSpPr>
        <p:grpSpPr>
          <a:xfrm>
            <a:off x="1329260" y="1248355"/>
            <a:ext cx="7321805" cy="1697602"/>
            <a:chOff x="2424136" y="1811320"/>
            <a:chExt cx="3317413" cy="769161"/>
          </a:xfrm>
        </p:grpSpPr>
        <p:grpSp>
          <p:nvGrpSpPr>
            <p:cNvPr id="24" name="组合 23"/>
            <p:cNvGrpSpPr/>
            <p:nvPr/>
          </p:nvGrpSpPr>
          <p:grpSpPr>
            <a:xfrm>
              <a:off x="2424136" y="1811320"/>
              <a:ext cx="2973472" cy="769161"/>
              <a:chOff x="2629986" y="1459214"/>
              <a:chExt cx="3770606" cy="975360"/>
            </a:xfrm>
          </p:grpSpPr>
          <p:grpSp>
            <p:nvGrpSpPr>
              <p:cNvPr id="13" name="组合 12"/>
              <p:cNvGrpSpPr/>
              <p:nvPr/>
            </p:nvGrpSpPr>
            <p:grpSpPr>
              <a:xfrm>
                <a:off x="2629986" y="1459214"/>
                <a:ext cx="3770606" cy="975360"/>
                <a:chOff x="1166287" y="1249680"/>
                <a:chExt cx="3770606" cy="975360"/>
              </a:xfrm>
              <a:solidFill>
                <a:srgbClr val="003399"/>
              </a:solidFill>
            </p:grpSpPr>
            <p:sp>
              <p:nvSpPr>
                <p:cNvPr id="11" name="椭圆 10"/>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651546" y="1249680"/>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椭圆 22"/>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2</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40" name="文本框 39"/>
            <p:cNvSpPr txBox="1"/>
            <p:nvPr/>
          </p:nvSpPr>
          <p:spPr>
            <a:xfrm>
              <a:off x="3150749" y="1965809"/>
              <a:ext cx="2590800" cy="460183"/>
            </a:xfrm>
            <a:prstGeom prst="rect">
              <a:avLst/>
            </a:prstGeom>
            <a:noFill/>
          </p:spPr>
          <p:txBody>
            <a:bodyPr wrap="square" rtlCol="0">
              <a:spAutoFit/>
            </a:bodyPr>
            <a:lstStyle/>
            <a:p>
              <a:r>
                <a:rPr lang="zh-CN" altLang="en-US" sz="6000" dirty="0">
                  <a:solidFill>
                    <a:schemeClr val="bg1"/>
                  </a:solidFill>
                  <a:latin typeface="黑体" panose="02010609060101010101" pitchFamily="49" charset="-122"/>
                  <a:ea typeface="黑体" panose="02010609060101010101" pitchFamily="49" charset="-122"/>
                </a:rPr>
                <a:t>攻击模型</a:t>
              </a:r>
            </a:p>
          </p:txBody>
        </p:sp>
      </p:grpSp>
      <p:grpSp>
        <p:nvGrpSpPr>
          <p:cNvPr id="7" name="组合 6"/>
          <p:cNvGrpSpPr/>
          <p:nvPr/>
        </p:nvGrpSpPr>
        <p:grpSpPr>
          <a:xfrm>
            <a:off x="7042496" y="-663036"/>
            <a:ext cx="5680997" cy="8189088"/>
            <a:chOff x="6922851" y="0"/>
            <a:chExt cx="5269149" cy="6858000"/>
          </a:xfrm>
          <a:solidFill>
            <a:srgbClr val="003399"/>
          </a:solidFill>
        </p:grpSpPr>
        <p:sp>
          <p:nvSpPr>
            <p:cNvPr id="8" name="椭圆 7"/>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7744444" y="0"/>
            <a:ext cx="4447556" cy="6858000"/>
            <a:chOff x="6922851" y="0"/>
            <a:chExt cx="5269149" cy="6858000"/>
          </a:xfrm>
          <a:blipFill dpi="0" rotWithShape="1">
            <a:blip r:embed="rId4"/>
            <a:srcRect/>
            <a:stretch>
              <a:fillRect l="-50000" r="-50000"/>
            </a:stretch>
          </a:blipFill>
        </p:grpSpPr>
        <p:sp>
          <p:nvSpPr>
            <p:cNvPr id="4" name="椭圆 3"/>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482533" y="3677002"/>
            <a:ext cx="565081" cy="782356"/>
            <a:chOff x="1503096" y="3024687"/>
            <a:chExt cx="565081" cy="782356"/>
          </a:xfrm>
          <a:solidFill>
            <a:schemeClr val="bg2">
              <a:lumMod val="75000"/>
            </a:schemeClr>
          </a:solidFill>
        </p:grpSpPr>
        <p:sp>
          <p:nvSpPr>
            <p:cNvPr id="18" name="等腰三角形 17"/>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flipV="1">
            <a:off x="4865803" y="4802426"/>
            <a:ext cx="543059" cy="751867"/>
            <a:chOff x="1503096" y="3024687"/>
            <a:chExt cx="565081" cy="782356"/>
          </a:xfrm>
          <a:solidFill>
            <a:schemeClr val="bg2">
              <a:lumMod val="75000"/>
            </a:schemeClr>
          </a:solidFill>
        </p:grpSpPr>
        <p:sp>
          <p:nvSpPr>
            <p:cNvPr id="21" name="等腰三角形 20"/>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320172" y="274706"/>
            <a:ext cx="540000" cy="540000"/>
            <a:chOff x="328496" y="364706"/>
            <a:chExt cx="540000" cy="540000"/>
          </a:xfrm>
        </p:grpSpPr>
        <p:sp>
          <p:nvSpPr>
            <p:cNvPr id="26" name="矩形 2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p:cNvPicPr>
            <a:picLocks noChangeAspect="1"/>
          </p:cNvPicPr>
          <p:nvPr/>
        </p:nvPicPr>
        <p:blipFill rotWithShape="1">
          <a:blip r:embed="rId3" cstate="print">
            <a:extLst>
              <a:ext uri="{28A0092B-C50C-407E-A947-70E740481C1C}">
                <a14:useLocalDpi xmlns:a14="http://schemas.microsoft.com/office/drawing/2010/main" val="0"/>
              </a:ext>
            </a:extLst>
          </a:blip>
          <a:srcRect t="5863" b="9761"/>
          <a:stretch>
            <a:fillRect/>
          </a:stretch>
        </p:blipFill>
        <p:spPr>
          <a:xfrm>
            <a:off x="0" y="0"/>
            <a:ext cx="12192000" cy="6858000"/>
          </a:xfrm>
          <a:prstGeom prst="rect">
            <a:avLst/>
          </a:prstGeom>
        </p:spPr>
      </p:pic>
      <p:sp>
        <p:nvSpPr>
          <p:cNvPr id="31" name="矩形 30"/>
          <p:cNvSpPr/>
          <p:nvPr/>
        </p:nvSpPr>
        <p:spPr>
          <a:xfrm>
            <a:off x="-2" y="0"/>
            <a:ext cx="12192001"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27" name="文本框 26"/>
          <p:cNvSpPr txBox="1"/>
          <p:nvPr/>
        </p:nvSpPr>
        <p:spPr>
          <a:xfrm>
            <a:off x="2456332" y="2724784"/>
            <a:ext cx="7279331" cy="1785104"/>
          </a:xfrm>
          <a:prstGeom prst="rect">
            <a:avLst/>
          </a:prstGeom>
          <a:noFill/>
        </p:spPr>
        <p:txBody>
          <a:bodyPr wrap="square" rtlCol="0">
            <a:spAutoFit/>
          </a:bodyPr>
          <a:lstStyle/>
          <a:p>
            <a:pPr indent="457200"/>
            <a:r>
              <a:rPr lang="zh-CN" altLang="en-US" sz="2000" dirty="0"/>
              <a:t>本文假设</a:t>
            </a:r>
            <a:r>
              <a:rPr lang="en-US" altLang="zh-CN" sz="1800" spc="75" dirty="0">
                <a:effectLst/>
                <a:latin typeface="Arial" panose="020B0604020202020204" pitchFamily="34" charset="0"/>
                <a:ea typeface="等线" panose="02010600030101010101" pitchFamily="2" charset="-122"/>
              </a:rPr>
              <a:t>I-SIG</a:t>
            </a:r>
            <a:r>
              <a:rPr lang="zh-CN" altLang="zh-CN" sz="1800" spc="75" dirty="0">
                <a:effectLst/>
                <a:latin typeface="Arial" panose="020B0604020202020204" pitchFamily="34" charset="0"/>
                <a:ea typeface="等线" panose="02010600030101010101" pitchFamily="2" charset="-122"/>
                <a:cs typeface="Arial" panose="020B0604020202020204" pitchFamily="34" charset="0"/>
              </a:rPr>
              <a:t>系统有足够强的身份验证机制</a:t>
            </a:r>
            <a:r>
              <a:rPr lang="zh-CN" altLang="en-US" sz="1800" spc="75" dirty="0">
                <a:effectLst/>
                <a:latin typeface="Arial" panose="020B0604020202020204" pitchFamily="34" charset="0"/>
                <a:ea typeface="等线" panose="02010600030101010101" pitchFamily="2" charset="-122"/>
                <a:cs typeface="Arial" panose="020B0604020202020204" pitchFamily="34" charset="0"/>
              </a:rPr>
              <a:t>，</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攻击者</a:t>
            </a:r>
            <a:r>
              <a:rPr lang="zh-CN" altLang="en-US" sz="1800" spc="75" dirty="0">
                <a:effectLst/>
                <a:latin typeface="Arial" panose="020B0604020202020204" pitchFamily="34" charset="0"/>
                <a:ea typeface="宋体" panose="02010600030101010101" pitchFamily="2" charset="-122"/>
                <a:cs typeface="Arial" panose="020B0604020202020204" pitchFamily="34" charset="0"/>
              </a:rPr>
              <a:t>无法</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伪造发送者</a:t>
            </a:r>
            <a:r>
              <a:rPr lang="zh-CN" altLang="en-US" sz="1800" spc="75" dirty="0">
                <a:effectLst/>
                <a:latin typeface="Arial" panose="020B0604020202020204" pitchFamily="34" charset="0"/>
                <a:ea typeface="宋体" panose="02010600030101010101" pitchFamily="2" charset="-122"/>
                <a:cs typeface="Arial" panose="020B0604020202020204" pitchFamily="34" charset="0"/>
              </a:rPr>
              <a:t>的</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身份</a:t>
            </a:r>
            <a:r>
              <a:rPr lang="zh-CN" altLang="en-US" sz="1800" spc="75" dirty="0">
                <a:effectLst/>
                <a:latin typeface="Arial" panose="020B0604020202020204" pitchFamily="34" charset="0"/>
                <a:ea typeface="宋体" panose="02010600030101010101" pitchFamily="2" charset="-122"/>
                <a:cs typeface="Arial" panose="020B0604020202020204" pitchFamily="34" charset="0"/>
              </a:rPr>
              <a:t>。</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攻击者可以破坏自己车辆或其他车辆上的车内系统或</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OBU</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，从而向</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RSU</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发送恶意</a:t>
            </a:r>
            <a:r>
              <a:rPr lang="en-US" altLang="zh-CN" sz="1800" spc="75" dirty="0">
                <a:effectLst/>
                <a:latin typeface="Arial" panose="020B0604020202020204" pitchFamily="34" charset="0"/>
                <a:ea typeface="宋体" panose="02010600030101010101" pitchFamily="2" charset="-122"/>
                <a:cs typeface="宋体" panose="02010600030101010101" pitchFamily="2" charset="-122"/>
              </a:rPr>
              <a:t>BSM</a:t>
            </a:r>
            <a:r>
              <a:rPr lang="zh-CN" altLang="zh-CN" sz="1800" spc="75" dirty="0">
                <a:effectLst/>
                <a:latin typeface="Arial" panose="020B0604020202020204" pitchFamily="34" charset="0"/>
                <a:ea typeface="宋体" panose="02010600030101010101" pitchFamily="2" charset="-122"/>
                <a:cs typeface="Arial" panose="020B0604020202020204" pitchFamily="34" charset="0"/>
              </a:rPr>
              <a:t>消息以影响信号计划。</a:t>
            </a:r>
            <a:endParaRPr lang="en-US" altLang="zh-CN" sz="1800" spc="75" dirty="0">
              <a:effectLst/>
              <a:latin typeface="Arial" panose="020B0604020202020204" pitchFamily="34" charset="0"/>
              <a:ea typeface="宋体" panose="02010600030101010101" pitchFamily="2" charset="-122"/>
              <a:cs typeface="Arial" panose="020B0604020202020204" pitchFamily="34" charset="0"/>
            </a:endParaRPr>
          </a:p>
          <a:p>
            <a:pPr indent="457200"/>
            <a:r>
              <a:rPr lang="zh-CN" altLang="zh-CN" sz="1800" spc="75" dirty="0">
                <a:solidFill>
                  <a:srgbClr val="000000"/>
                </a:solidFill>
                <a:effectLst/>
                <a:latin typeface="Arial" panose="020B0604020202020204" pitchFamily="34" charset="0"/>
                <a:ea typeface="等线" panose="02010600030101010101" pitchFamily="2" charset="-122"/>
                <a:cs typeface="Arial" panose="020B0604020202020204" pitchFamily="34" charset="0"/>
              </a:rPr>
              <a:t>为了最大化威胁模型的真实性，假设只有一辆攻击车辆出现在十字路口</a:t>
            </a:r>
            <a:r>
              <a:rPr lang="zh-CN" altLang="en-US" sz="1800" spc="75" dirty="0">
                <a:solidFill>
                  <a:srgbClr val="000000"/>
                </a:solidFill>
                <a:effectLst/>
                <a:latin typeface="Arial" panose="020B0604020202020204" pitchFamily="34" charset="0"/>
                <a:ea typeface="等线" panose="02010600030101010101" pitchFamily="2" charset="-122"/>
                <a:cs typeface="Arial" panose="020B0604020202020204" pitchFamily="34" charset="0"/>
              </a:rPr>
              <a:t>，且</a:t>
            </a:r>
            <a:r>
              <a:rPr lang="zh-CN" altLang="zh-CN" sz="1800" spc="75" dirty="0">
                <a:solidFill>
                  <a:srgbClr val="000000"/>
                </a:solidFill>
                <a:effectLst/>
                <a:latin typeface="Arial" panose="020B0604020202020204" pitchFamily="34" charset="0"/>
                <a:ea typeface="等线" panose="02010600030101010101" pitchFamily="2" charset="-122"/>
                <a:cs typeface="Arial" panose="020B0604020202020204" pitchFamily="34" charset="0"/>
              </a:rPr>
              <a:t>发起攻击的计算能力有限，</a:t>
            </a:r>
            <a:r>
              <a:rPr lang="zh-CN" altLang="en-US" sz="1800" spc="75" dirty="0">
                <a:solidFill>
                  <a:srgbClr val="000000"/>
                </a:solidFill>
                <a:effectLst/>
                <a:latin typeface="Arial" panose="020B0604020202020204" pitchFamily="34" charset="0"/>
                <a:ea typeface="等线" panose="02010600030101010101" pitchFamily="2" charset="-122"/>
                <a:cs typeface="Arial" panose="020B0604020202020204" pitchFamily="34" charset="0"/>
              </a:rPr>
              <a:t>并</a:t>
            </a:r>
            <a:r>
              <a:rPr lang="zh-CN" altLang="zh-CN" sz="1800" spc="75" dirty="0">
                <a:solidFill>
                  <a:srgbClr val="000000"/>
                </a:solidFill>
                <a:effectLst/>
                <a:latin typeface="Arial" panose="020B0604020202020204" pitchFamily="34" charset="0"/>
                <a:ea typeface="等线" panose="02010600030101010101" pitchFamily="2" charset="-122"/>
                <a:cs typeface="Arial" panose="020B0604020202020204" pitchFamily="34" charset="0"/>
              </a:rPr>
              <a:t>知道使用的信号控制算法，信号控制配置和交叉口地图。</a:t>
            </a: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p:txBody>
      </p:sp>
      <p:sp>
        <p:nvSpPr>
          <p:cNvPr id="13" name="文本框 12"/>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攻击模型</a:t>
            </a:r>
          </a:p>
        </p:txBody>
      </p:sp>
      <p:grpSp>
        <p:nvGrpSpPr>
          <p:cNvPr id="15" name="组合 14"/>
          <p:cNvGrpSpPr/>
          <p:nvPr/>
        </p:nvGrpSpPr>
        <p:grpSpPr>
          <a:xfrm>
            <a:off x="320172" y="274706"/>
            <a:ext cx="540000" cy="540000"/>
            <a:chOff x="328496" y="364706"/>
            <a:chExt cx="540000" cy="540000"/>
          </a:xfrm>
        </p:grpSpPr>
        <p:sp>
          <p:nvSpPr>
            <p:cNvPr id="16" name="矩形 1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形 2" descr="研究"/>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78555" y="3102948"/>
            <a:ext cx="3508800" cy="3508800"/>
          </a:xfrm>
          <a:prstGeom prst="rect">
            <a:avLst/>
          </a:prstGeom>
        </p:spPr>
      </p:pic>
      <p:grpSp>
        <p:nvGrpSpPr>
          <p:cNvPr id="44" name="组合 43"/>
          <p:cNvGrpSpPr/>
          <p:nvPr/>
        </p:nvGrpSpPr>
        <p:grpSpPr>
          <a:xfrm>
            <a:off x="1329260" y="1248355"/>
            <a:ext cx="7142087" cy="1697602"/>
            <a:chOff x="2424136" y="1811320"/>
            <a:chExt cx="3235985" cy="769161"/>
          </a:xfrm>
        </p:grpSpPr>
        <p:grpSp>
          <p:nvGrpSpPr>
            <p:cNvPr id="24" name="组合 23"/>
            <p:cNvGrpSpPr/>
            <p:nvPr/>
          </p:nvGrpSpPr>
          <p:grpSpPr>
            <a:xfrm>
              <a:off x="2424136" y="1811320"/>
              <a:ext cx="2973472" cy="769161"/>
              <a:chOff x="2629986" y="1459214"/>
              <a:chExt cx="3770606" cy="975360"/>
            </a:xfrm>
          </p:grpSpPr>
          <p:grpSp>
            <p:nvGrpSpPr>
              <p:cNvPr id="13" name="组合 12"/>
              <p:cNvGrpSpPr/>
              <p:nvPr/>
            </p:nvGrpSpPr>
            <p:grpSpPr>
              <a:xfrm>
                <a:off x="2629986" y="1459214"/>
                <a:ext cx="3770606" cy="975360"/>
                <a:chOff x="1166287" y="1249680"/>
                <a:chExt cx="3770606" cy="975360"/>
              </a:xfrm>
              <a:solidFill>
                <a:srgbClr val="003399"/>
              </a:solidFill>
            </p:grpSpPr>
            <p:sp>
              <p:nvSpPr>
                <p:cNvPr id="11" name="椭圆 10"/>
                <p:cNvSpPr/>
                <p:nvPr/>
              </p:nvSpPr>
              <p:spPr>
                <a:xfrm>
                  <a:off x="1166287" y="1249680"/>
                  <a:ext cx="975360" cy="9753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651546" y="1249680"/>
                  <a:ext cx="3285347" cy="9753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椭圆 22"/>
              <p:cNvSpPr/>
              <p:nvPr/>
            </p:nvSpPr>
            <p:spPr>
              <a:xfrm>
                <a:off x="2754944" y="1562181"/>
                <a:ext cx="769426" cy="7694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rgbClr val="003399"/>
                    </a:solidFill>
                    <a:latin typeface="Arial Black" panose="020B0A04020102020204" pitchFamily="34" charset="0"/>
                    <a:ea typeface="黑体" panose="02010609060101010101" pitchFamily="49" charset="-122"/>
                  </a:rPr>
                  <a:t>3</a:t>
                </a:r>
                <a:endParaRPr lang="zh-CN" altLang="en-US" sz="7200" dirty="0">
                  <a:solidFill>
                    <a:srgbClr val="003399"/>
                  </a:solidFill>
                  <a:latin typeface="Arial Black" panose="020B0A04020102020204" pitchFamily="34" charset="0"/>
                  <a:ea typeface="黑体" panose="02010609060101010101" pitchFamily="49" charset="-122"/>
                </a:endParaRPr>
              </a:p>
            </p:txBody>
          </p:sp>
        </p:grpSp>
        <p:sp>
          <p:nvSpPr>
            <p:cNvPr id="40" name="文本框 39"/>
            <p:cNvSpPr txBox="1"/>
            <p:nvPr/>
          </p:nvSpPr>
          <p:spPr>
            <a:xfrm>
              <a:off x="3210411" y="2028192"/>
              <a:ext cx="2449710" cy="320734"/>
            </a:xfrm>
            <a:prstGeom prst="rect">
              <a:avLst/>
            </a:prstGeom>
            <a:noFill/>
          </p:spPr>
          <p:txBody>
            <a:bodyPr wrap="square" rtlCol="0">
              <a:spAutoFit/>
            </a:bodyPr>
            <a:lstStyle/>
            <a:p>
              <a:r>
                <a:rPr lang="zh-CN" altLang="en-US" sz="4000" dirty="0">
                  <a:solidFill>
                    <a:schemeClr val="bg1"/>
                  </a:solidFill>
                  <a:latin typeface="黑体" panose="02010609060101010101" pitchFamily="49" charset="-122"/>
                  <a:ea typeface="黑体" panose="02010609060101010101" pitchFamily="49" charset="-122"/>
                </a:rPr>
                <a:t>数据欺骗策略</a:t>
              </a:r>
            </a:p>
          </p:txBody>
        </p:sp>
      </p:grpSp>
      <p:grpSp>
        <p:nvGrpSpPr>
          <p:cNvPr id="7" name="组合 6"/>
          <p:cNvGrpSpPr/>
          <p:nvPr/>
        </p:nvGrpSpPr>
        <p:grpSpPr>
          <a:xfrm>
            <a:off x="7042496" y="-663036"/>
            <a:ext cx="5680997" cy="8189088"/>
            <a:chOff x="6922851" y="0"/>
            <a:chExt cx="5269149" cy="6858000"/>
          </a:xfrm>
          <a:solidFill>
            <a:srgbClr val="003399"/>
          </a:solidFill>
        </p:grpSpPr>
        <p:sp>
          <p:nvSpPr>
            <p:cNvPr id="8" name="椭圆 7"/>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7744444" y="0"/>
            <a:ext cx="4447556" cy="6858000"/>
            <a:chOff x="6922851" y="0"/>
            <a:chExt cx="5269149" cy="6858000"/>
          </a:xfrm>
          <a:blipFill dpi="0" rotWithShape="1">
            <a:blip r:embed="rId4"/>
            <a:srcRect/>
            <a:stretch>
              <a:fillRect l="-50000" r="-50000"/>
            </a:stretch>
          </a:blipFill>
        </p:grpSpPr>
        <p:sp>
          <p:nvSpPr>
            <p:cNvPr id="4" name="椭圆 3"/>
            <p:cNvSpPr/>
            <p:nvPr/>
          </p:nvSpPr>
          <p:spPr>
            <a:xfrm>
              <a:off x="6922851" y="0"/>
              <a:ext cx="4030494" cy="685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8949447" y="0"/>
              <a:ext cx="324255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482533" y="3677002"/>
            <a:ext cx="565081" cy="782356"/>
            <a:chOff x="1503096" y="3024687"/>
            <a:chExt cx="565081" cy="782356"/>
          </a:xfrm>
          <a:solidFill>
            <a:schemeClr val="bg2">
              <a:lumMod val="75000"/>
            </a:schemeClr>
          </a:solidFill>
        </p:grpSpPr>
        <p:sp>
          <p:nvSpPr>
            <p:cNvPr id="18" name="等腰三角形 17"/>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flipV="1">
            <a:off x="4865803" y="4802426"/>
            <a:ext cx="543059" cy="751867"/>
            <a:chOff x="1503096" y="3024687"/>
            <a:chExt cx="565081" cy="782356"/>
          </a:xfrm>
          <a:solidFill>
            <a:schemeClr val="bg2">
              <a:lumMod val="75000"/>
            </a:schemeClr>
          </a:solidFill>
        </p:grpSpPr>
        <p:sp>
          <p:nvSpPr>
            <p:cNvPr id="21" name="等腰三角形 20"/>
            <p:cNvSpPr/>
            <p:nvPr/>
          </p:nvSpPr>
          <p:spPr>
            <a:xfrm rot="10800000">
              <a:off x="1711559" y="3024687"/>
              <a:ext cx="356618" cy="626165"/>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rot="10800000">
              <a:off x="1503096" y="3412776"/>
              <a:ext cx="299145" cy="394267"/>
            </a:xfrm>
            <a:prstGeom prst="triangle">
              <a:avLst>
                <a:gd name="adj" fmla="val 1640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320172" y="274706"/>
            <a:ext cx="540000" cy="540000"/>
            <a:chOff x="328496" y="364706"/>
            <a:chExt cx="540000" cy="540000"/>
          </a:xfrm>
        </p:grpSpPr>
        <p:sp>
          <p:nvSpPr>
            <p:cNvPr id="26" name="矩形 25"/>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3870</Words>
  <Application>Microsoft Macintosh PowerPoint</Application>
  <PresentationFormat>宽屏</PresentationFormat>
  <Paragraphs>215</Paragraphs>
  <Slides>37</Slides>
  <Notes>8</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37</vt:i4>
      </vt:variant>
    </vt:vector>
  </HeadingPairs>
  <TitlesOfParts>
    <vt:vector size="49" baseType="lpstr">
      <vt:lpstr>等线</vt:lpstr>
      <vt:lpstr>等线 Light</vt:lpstr>
      <vt:lpstr>方正舒体</vt:lpstr>
      <vt:lpstr>黑体</vt:lpstr>
      <vt:lpstr>华文中宋</vt:lpstr>
      <vt:lpstr>宋体</vt:lpstr>
      <vt:lpstr>微软雅黑</vt:lpstr>
      <vt:lpstr>Arial</vt:lpstr>
      <vt:lpstr>Arial Black</vt:lpstr>
      <vt:lpstr>Tahoma</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 RM</dc:creator>
  <cp:lastModifiedBy>侯 瑞</cp:lastModifiedBy>
  <cp:revision>137</cp:revision>
  <dcterms:created xsi:type="dcterms:W3CDTF">2020-10-17T06:54:00Z</dcterms:created>
  <dcterms:modified xsi:type="dcterms:W3CDTF">2021-10-11T10:20:18Z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E1F859F7175140A887E22EC2DD8FEDFE</vt:lpwstr>
  </property>
  <property fmtid="{D5CDD505-2E9C-101B-9397-08002B2CF9AE}" pid="3" name="KSOProductBuildVer">
    <vt:lpwstr>2052-11.1.0.10667</vt:lpwstr>
  </property>
</Properties>
</file>

<file path=docProps/thumbnail.jpeg>
</file>